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5"/>
  </p:notesMasterIdLst>
  <p:sldIdLst>
    <p:sldId id="256" r:id="rId2"/>
    <p:sldId id="297" r:id="rId3"/>
    <p:sldId id="359" r:id="rId4"/>
    <p:sldId id="350" r:id="rId5"/>
    <p:sldId id="358" r:id="rId6"/>
    <p:sldId id="351" r:id="rId7"/>
    <p:sldId id="360" r:id="rId8"/>
    <p:sldId id="352" r:id="rId9"/>
    <p:sldId id="366" r:id="rId10"/>
    <p:sldId id="365" r:id="rId11"/>
    <p:sldId id="363" r:id="rId12"/>
    <p:sldId id="368" r:id="rId13"/>
    <p:sldId id="355" r:id="rId1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35">
          <p15:clr>
            <a:srgbClr val="A4A3A4"/>
          </p15:clr>
        </p15:guide>
        <p15:guide id="2" pos="2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0066FF"/>
    <a:srgbClr val="00FFFF"/>
    <a:srgbClr val="FFFF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1771" autoAdjust="0"/>
  </p:normalViewPr>
  <p:slideViewPr>
    <p:cSldViewPr>
      <p:cViewPr>
        <p:scale>
          <a:sx n="81" d="100"/>
          <a:sy n="81" d="100"/>
        </p:scale>
        <p:origin x="-1056" y="-312"/>
      </p:cViewPr>
      <p:guideLst>
        <p:guide orient="horz" pos="1535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1A55E3D6-841C-4C10-9B47-672A110B73E8}" type="datetime1">
              <a:rPr lang="zh-CN" altLang="en-US"/>
              <a:pPr/>
              <a:t>2018/10/16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C525732-FB2C-4B2B-8A34-97450300350B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868654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我们知道一台电脑的核心软件是操作系统比如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操作系统，网络设备的核心软件就是互联网操作系统</a:t>
            </a:r>
            <a:r>
              <a:rPr lang="en-US" altLang="zh-CN" dirty="0" smtClean="0"/>
              <a:t>IOS</a:t>
            </a:r>
            <a:r>
              <a:rPr lang="zh-CN" altLang="en-US" dirty="0" smtClean="0"/>
              <a:t>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用户界面是命令行接口界面，用户通过输入命令实现对网络设备的配置和管理。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05965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2867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marL="0" marR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Cisco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网络设备可以看作是专用计算机系统，同样由硬件系统和软件系统组成，核心系统软件是互联网操作系统（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Internetwork Operating System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），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用户界面是命令行接口界面，用户通过输入命令实现对网络设备的配置和管理。为了安全，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提供三种命令行模式，分别是用户模式（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User mode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）、特权模式（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Privileged mode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）和全局模式（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Global mode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），不同模式下，用户具有不同的配置和管理网络设备的权限。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52932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．查找工具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如果忘记某个命令，或是命令中的某个参数，可以通过输入？完成查找过程。在某种模式命令提示符下，通过输入？，界面将显示该模式下允许输入的命令列表。如图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1.9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所示，在全局模式命令提示符下输入？，界面将显示全局模式下允许输入的命令列表，如果单页显示不完的话，分页显示。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在某个命令中需要输入某个参数的位置输入？，界面将列出该参数的所有选项。命令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用于为路由器配置路由协议，如果不知道如何输入选择路由协议的参数，在需要输入选择路由协议的参数的位置输入？，界面将列出该参数的所有选项。以下是显示选择路由协议的参数的所有选项的过程。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 ?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bgp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  Border Gateway Protocol (BGP)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eigrp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Enhanced Interior Gateway Routing Protocol (EIGRP)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ospf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 Open Shortest Path First (OSPF)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rip    Routing Information Protocol (RIP)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 命令和参数允许输入部分字符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无论是命令，还是参数，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都不要求输入完整的单词，只需要输入单词中的部分字符，只要这一部分字符能够在命令列表中，或是参数的所有选项中能够唯一确定某个命令或参数选项。如在路由器中配置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路由协议的完整命令如下。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 rip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-router)#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但无论是命令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，还是选择路由协议的参数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都不需要输入完整的单词，而只需要输入单词中的部分字符，如下所示。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r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-router)#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由于全局模式下的命令列表中没有两个以上前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个字符是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的命令，因此，输入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已经能够使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唯一确定命令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。同样，路由协议的所有选项中没有两项以上是以字符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开头的，因此，输入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已经能够使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唯一确定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选项。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．历史命令缓存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通过【↑】键可以查找以前使用的命令，通过【←】和【→】键可以将光标移动到命令中需要修改的位置。如果某个命令需要输入多次，每次输入时，只有个别参数可能不同，无需每一次全部重新输入命令及参数，可以通过【↑】键显示上一次输入的命令，通过【←】键移动光标到需要修改的位置，对命令中需要修改的部分进行修改即可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09192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．查找工具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如果忘记某个命令，或是命令中的某个参数，可以通过输入？完成查找过程。在某种模式命令提示符下，通过输入？，界面将显示该模式下允许输入的命令列表。如图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1.9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所示，在全局模式命令提示符下输入？，界面将显示全局模式下允许输入的命令列表，如果单页显示不完的话，分页显示。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在某个命令中需要输入某个参数的位置输入？，界面将列出该参数的所有选项。命令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用于为路由器配置路由协议，如果不知道如何输入选择路由协议的参数，在需要输入选择路由协议的参数的位置输入？，界面将列出该参数的所有选项。以下是显示选择路由协议的参数的所有选项的过程。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 ?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bgp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  Border Gateway Protocol (BGP)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eigrp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Enhanced Interior Gateway Routing Protocol (EIGRP)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ospf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 Open Shortest Path First (OSPF)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rip    Routing Information Protocol (RIP)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 命令和参数允许输入部分字符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无论是命令，还是参数，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都不要求输入完整的单词，只需要输入单词中的部分字符，只要这一部分字符能够在命令列表中，或是参数的所有选项中能够唯一确定某个命令或参数选项。如在路由器中配置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路由协议的完整命令如下。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 rip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-router)#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但无论是命令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，还是选择路由协议的参数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都不需要输入完整的单词，而只需要输入单词中的部分字符，如下所示。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r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-router)#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由于全局模式下的命令列表中没有两个以上前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个字符是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的命令，因此，输入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已经能够使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唯一确定命令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。同样，路由协议的所有选项中没有两项以上是以字符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开头的，因此，输入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已经能够使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唯一确定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选项。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．历史命令缓存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通过【↑】键可以查找以前使用的命令，通过【←】和【→】键可以将光标移动到命令中需要修改的位置。如果某个命令需要输入多次，每次输入时，只有个别参数可能不同，无需每一次全部重新输入命令及参数，可以通过【↑】键显示上一次输入的命令，通过【←】键移动光标到需要修改的位置，对命令中需要修改的部分进行修改即可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09192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．查找工具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如果忘记某个命令，或是命令中的某个参数，可以通过输入？完成查找过程。在某种模式命令提示符下，通过输入？，界面将显示该模式下允许输入的命令列表。如图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1.9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所示，在全局模式命令提示符下输入？，界面将显示全局模式下允许输入的命令列表，如果单页显示不完的话，分页显示。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在某个命令中需要输入某个参数的位置输入？，界面将列出该参数的所有选项。命令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用于为路由器配置路由协议，如果不知道如何输入选择路由协议的参数，在需要输入选择路由协议的参数的位置输入？，界面将列出该参数的所有选项。以下是显示选择路由协议的参数的所有选项的过程。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 ?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bgp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  Border Gateway Protocol (BGP)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eigrp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Enhanced Interior Gateway Routing Protocol (EIGRP)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ospf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 Open Shortest Path First (OSPF)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 rip    Routing Information Protocol (RIP)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 命令和参数允许输入部分字符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无论是命令，还是参数，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都不要求输入完整的单词，只需要输入单词中的部分字符，只要这一部分字符能够在命令列表中，或是参数的所有选项中能够唯一确定某个命令或参数选项。如在路由器中配置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路由协议的完整命令如下。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)#router rip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-router)#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但无论是命令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，还是选择路由协议的参数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都不需要输入完整的单词，而只需要输入单词中的部分字符，如下所示。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)#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r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Router(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config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-router)#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由于全局模式下的命令列表中没有两个以上前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个字符是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的命令，因此，输入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已经能够使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唯一确定命令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router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。同样，路由协议的所有选项中没有两项以上是以字符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开头的，因此，输入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已经能够使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IOS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唯一确定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rip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选项。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．历史命令缓存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通过【↑】键可以查找以前使用的命令，通过【←】和【→】键可以将光标移动到命令中需要修改的位置。如果某个命令需要输入多次，每次输入时，只有个别参数可能不同，无需每一次全部重新输入命令及参数，可以通过【↑】键显示上一次输入的命令，通过【←】键移动光标到需要修改的位置，对命令中需要修改的部分进行修改即可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09192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347666"/>
            <a:ext cx="6408446" cy="72005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ctr">
              <a:defRPr sz="4000" b="0">
                <a:solidFill>
                  <a:srgbClr val="C00000"/>
                </a:solidFill>
                <a:latin typeface="方正特雅宋_GBK" pitchFamily="2" charset="-122"/>
                <a:ea typeface="方正特雅宋_GBK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8023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196" y="176920"/>
            <a:ext cx="4908875" cy="432030"/>
          </a:xfrm>
          <a:prstGeom prst="rect">
            <a:avLst/>
          </a:prstGeom>
        </p:spPr>
        <p:txBody>
          <a:bodyPr lIns="91427" tIns="45714" rIns="91427" bIns="45714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1059646"/>
            <a:ext cx="8229600" cy="3428365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defRPr sz="1800" b="1">
                <a:latin typeface="微软雅黑" pitchFamily="34" charset="-122"/>
                <a:ea typeface="微软雅黑" pitchFamily="34" charset="-122"/>
              </a:defRPr>
            </a:lvl2pPr>
            <a:lvl3pPr>
              <a:defRPr sz="1600" b="1">
                <a:latin typeface="微软雅黑" pitchFamily="34" charset="-122"/>
                <a:ea typeface="微软雅黑" pitchFamily="34" charset="-122"/>
              </a:defRPr>
            </a:lvl3pPr>
            <a:lvl4pPr>
              <a:defRPr sz="1400" b="1">
                <a:latin typeface="微软雅黑" pitchFamily="34" charset="-122"/>
                <a:ea typeface="微软雅黑" pitchFamily="34" charset="-122"/>
              </a:defRPr>
            </a:lvl4pPr>
            <a:lvl5pPr>
              <a:defRPr sz="1400" b="1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9802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_内容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63577" y="146440"/>
            <a:ext cx="4556470" cy="432030"/>
          </a:xfrm>
          <a:prstGeom prst="rect">
            <a:avLst/>
          </a:prstGeom>
        </p:spPr>
        <p:txBody>
          <a:bodyPr lIns="91427" tIns="45714" rIns="91427" bIns="45714"/>
          <a:lstStyle/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7" name="组合 5"/>
          <p:cNvGrpSpPr>
            <a:grpSpLocks/>
          </p:cNvGrpSpPr>
          <p:nvPr userDrawn="1"/>
        </p:nvGrpSpPr>
        <p:grpSpPr bwMode="auto">
          <a:xfrm>
            <a:off x="149225" y="176213"/>
            <a:ext cx="514350" cy="423863"/>
            <a:chOff x="0" y="0"/>
            <a:chExt cx="873621" cy="720080"/>
          </a:xfrm>
        </p:grpSpPr>
        <p:sp>
          <p:nvSpPr>
            <p:cNvPr id="8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燕尾形 7"/>
            <p:cNvSpPr>
              <a:spLocks noChangeArrowheads="1"/>
            </p:cNvSpPr>
            <p:nvPr/>
          </p:nvSpPr>
          <p:spPr bwMode="auto">
            <a:xfrm>
              <a:off x="36004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" name="直接连接符 4"/>
          <p:cNvSpPr>
            <a:spLocks noChangeShapeType="1"/>
          </p:cNvSpPr>
          <p:nvPr userDrawn="1"/>
        </p:nvSpPr>
        <p:spPr bwMode="auto">
          <a:xfrm>
            <a:off x="161926" y="627064"/>
            <a:ext cx="4986115" cy="0"/>
          </a:xfrm>
          <a:prstGeom prst="line">
            <a:avLst/>
          </a:prstGeom>
          <a:noFill/>
          <a:ln w="19050" cap="flat" cmpd="sng">
            <a:solidFill>
              <a:srgbClr val="E3E3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4" rIns="91427" bIns="45714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5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  <a:prstGeom prst="rect">
            <a:avLst/>
          </a:prstGeom>
        </p:spPr>
        <p:txBody>
          <a:bodyPr lIns="91427" tIns="45714" rIns="91427" bIns="45714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ctr">
              <a:buNone/>
              <a:defRPr/>
            </a:lvl1pPr>
            <a:lvl2pPr marL="457135" indent="0" algn="ctr">
              <a:buNone/>
              <a:defRPr/>
            </a:lvl2pPr>
            <a:lvl3pPr marL="914270" indent="0" algn="ctr">
              <a:buNone/>
              <a:defRPr/>
            </a:lvl3pPr>
            <a:lvl4pPr marL="1371406" indent="0" algn="ctr">
              <a:buNone/>
              <a:defRPr/>
            </a:lvl4pPr>
            <a:lvl5pPr marL="1828541" indent="0" algn="ctr">
              <a:buNone/>
              <a:defRPr/>
            </a:lvl5pPr>
            <a:lvl6pPr marL="2285676" indent="0" algn="ctr">
              <a:buNone/>
              <a:defRPr/>
            </a:lvl6pPr>
            <a:lvl7pPr marL="2742811" indent="0" algn="ctr">
              <a:buNone/>
              <a:defRPr/>
            </a:lvl7pPr>
            <a:lvl8pPr marL="3199946" indent="0" algn="ctr">
              <a:buNone/>
              <a:defRPr/>
            </a:lvl8pPr>
            <a:lvl9pPr marL="3657082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53989" y="4875213"/>
            <a:ext cx="1006475" cy="241300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/>
            </a:lvl1pPr>
          </a:lstStyle>
          <a:p>
            <a:fld id="{EAD01085-1F11-413A-8C8F-3CCDE8E6D6C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51535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581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txStyles>
    <p:titleStyle>
      <a:lvl1pPr marL="914270" indent="-91427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  <a:sym typeface="Calibri" pitchFamily="34" charset="0"/>
        </a:defRPr>
      </a:lvl1pPr>
      <a:lvl2pPr marL="914270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270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270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270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406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541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5676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2811" indent="-91427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851" indent="-342851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845" indent="-28571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2838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599973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109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244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379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8514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5650" indent="-228568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5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0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6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1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76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1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46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82" algn="l" defTabSz="9142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760" y="1059646"/>
            <a:ext cx="6408446" cy="1224085"/>
          </a:xfrm>
        </p:spPr>
        <p:txBody>
          <a:bodyPr/>
          <a:lstStyle/>
          <a:p>
            <a: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  <a:t>Cisco</a:t>
            </a:r>
            <a:r>
              <a:rPr lang="zh-CN" altLang="en-US" sz="4800" dirty="0">
                <a:latin typeface="方正特雅宋简" pitchFamily="2" charset="-122"/>
                <a:ea typeface="方正特雅宋简" pitchFamily="2" charset="-122"/>
              </a:rPr>
              <a:t>网络设备</a:t>
            </a:r>
            <a: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  <a:t>IOS</a:t>
            </a:r>
            <a:b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</a:br>
            <a:r>
              <a:rPr lang="zh-CN" altLang="en-US" sz="4800" dirty="0">
                <a:latin typeface="方正特雅宋简" pitchFamily="2" charset="-122"/>
                <a:ea typeface="方正特雅宋简" pitchFamily="2" charset="-122"/>
              </a:rPr>
              <a:t>命令模式</a:t>
            </a:r>
            <a:endParaRPr lang="zh-CN" altLang="zh-CN" sz="4800" dirty="0">
              <a:latin typeface="方正特雅宋简" pitchFamily="2" charset="-122"/>
              <a:ea typeface="方正特雅宋简" pitchFamily="2" charset="-122"/>
            </a:endParaRPr>
          </a:p>
        </p:txBody>
      </p:sp>
      <p:pic>
        <p:nvPicPr>
          <p:cNvPr id="1030" name="Picture 6" descr="C:\Users\K\Desktop\图片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70" y="3003780"/>
            <a:ext cx="1872130" cy="187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2"/>
          <p:cNvSpPr txBox="1"/>
          <p:nvPr/>
        </p:nvSpPr>
        <p:spPr>
          <a:xfrm>
            <a:off x="1187765" y="3456924"/>
            <a:ext cx="3518912" cy="965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主讲   俞海英 教授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中国人民解放军陆军工程大学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792055"/>
            <a:ext cx="8208570" cy="422786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1</a:t>
            </a:r>
            <a:r>
              <a:rPr lang="zh-CN" altLang="en-US" kern="1200" dirty="0">
                <a:latin typeface="+mn-lt"/>
              </a:rPr>
              <a:t>．查找工具</a:t>
            </a:r>
            <a:endParaRPr lang="en-US" altLang="zh-CN" kern="1200" dirty="0">
              <a:latin typeface="+mn-lt"/>
            </a:endParaRPr>
          </a:p>
          <a:p>
            <a:pPr marL="706438" indent="-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tabLst>
                <a:tab pos="93663" algn="l"/>
                <a:tab pos="363538" algn="l"/>
              </a:tabLst>
            </a:pPr>
            <a:r>
              <a:rPr lang="zh-CN" altLang="zh-CN" b="0" kern="1200" dirty="0"/>
              <a:t>如果忘记某个命令，或是命令中的某个参数，可以通过输入？完成查找过程</a:t>
            </a:r>
            <a:r>
              <a:rPr lang="zh-CN" altLang="zh-CN" b="0" kern="1200" dirty="0" smtClean="0"/>
              <a:t>。</a:t>
            </a:r>
            <a:r>
              <a:rPr lang="zh-CN" altLang="en-US" b="0" kern="1200" dirty="0" smtClean="0"/>
              <a:t>比如：</a:t>
            </a:r>
            <a:endParaRPr lang="en-US" altLang="zh-CN" b="0" kern="1200" dirty="0" smtClean="0"/>
          </a:p>
          <a:p>
            <a:pPr marL="363538" lvl="1" indent="0">
              <a:lnSpc>
                <a:spcPct val="150000"/>
              </a:lnSpc>
              <a:spcBef>
                <a:spcPts val="0"/>
              </a:spcBef>
              <a:buNone/>
              <a:tabLst>
                <a:tab pos="93663" algn="l"/>
                <a:tab pos="363538" algn="l"/>
              </a:tabLst>
            </a:pPr>
            <a:r>
              <a:rPr lang="en-US" altLang="zh-CN" sz="2000" dirty="0" smtClean="0"/>
              <a:t>copy ?  </a:t>
            </a:r>
            <a:r>
              <a:rPr lang="zh-CN" altLang="en-US" sz="2000" dirty="0"/>
              <a:t>或</a:t>
            </a:r>
            <a:r>
              <a:rPr lang="en-US" altLang="zh-CN" sz="2000" dirty="0"/>
              <a:t>copy run </a:t>
            </a:r>
            <a:r>
              <a:rPr lang="en-US" altLang="zh-CN" sz="2000" dirty="0" smtClean="0"/>
              <a:t>?</a:t>
            </a:r>
          </a:p>
          <a:p>
            <a:pPr marL="706438" lvl="1" indent="-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tabLst>
                <a:tab pos="93663" algn="l"/>
                <a:tab pos="363538" algn="l"/>
              </a:tabLst>
            </a:pPr>
            <a:r>
              <a:rPr lang="zh-CN" altLang="en-US" sz="2000" b="0" kern="1200" dirty="0">
                <a:latin typeface="Arial" pitchFamily="34" charset="0"/>
                <a:cs typeface="+mn-cs"/>
              </a:rPr>
              <a:t>在任何模式下，打一个“？”即可以</a:t>
            </a:r>
            <a:r>
              <a:rPr lang="zh-CN" altLang="en-US" sz="2000" b="0" kern="1200" dirty="0" smtClean="0">
                <a:latin typeface="Arial" pitchFamily="34" charset="0"/>
                <a:cs typeface="+mn-cs"/>
              </a:rPr>
              <a:t>显示在</a:t>
            </a:r>
            <a:r>
              <a:rPr lang="zh-CN" altLang="en-US" sz="2000" b="0" kern="1200" dirty="0">
                <a:latin typeface="Arial" pitchFamily="34" charset="0"/>
                <a:cs typeface="+mn-cs"/>
              </a:rPr>
              <a:t>该模式下的所有</a:t>
            </a:r>
            <a:r>
              <a:rPr lang="zh-CN" altLang="en-US" sz="2000" b="0" kern="1200" dirty="0" smtClean="0">
                <a:latin typeface="Arial" pitchFamily="34" charset="0"/>
                <a:cs typeface="+mn-cs"/>
              </a:rPr>
              <a:t>命令</a:t>
            </a:r>
            <a:endParaRPr lang="en-US" altLang="zh-CN" sz="20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 smtClean="0">
                <a:latin typeface="Arial" pitchFamily="34" charset="0"/>
              </a:rPr>
              <a:t>2</a:t>
            </a:r>
            <a:r>
              <a:rPr lang="zh-CN" altLang="zh-CN" kern="1200" dirty="0">
                <a:latin typeface="Arial" pitchFamily="34" charset="0"/>
              </a:rPr>
              <a:t>． 命令和参数允许输入部分</a:t>
            </a:r>
            <a:r>
              <a:rPr lang="zh-CN" altLang="zh-CN" kern="1200" dirty="0" smtClean="0">
                <a:latin typeface="Arial" pitchFamily="34" charset="0"/>
              </a:rPr>
              <a:t>字符</a:t>
            </a:r>
            <a:r>
              <a:rPr lang="zh-CN" altLang="en-US" kern="1200" dirty="0" smtClean="0">
                <a:latin typeface="Arial" pitchFamily="34" charset="0"/>
              </a:rPr>
              <a:t>，比如：</a:t>
            </a:r>
            <a:endParaRPr lang="en-US" altLang="zh-CN" kern="1200" dirty="0" smtClean="0">
              <a:latin typeface="Arial" pitchFamily="34" charset="0"/>
            </a:endParaRPr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0" dirty="0"/>
              <a:t>interface </a:t>
            </a:r>
            <a:r>
              <a:rPr lang="en-US" altLang="zh-CN" b="0" dirty="0" err="1" smtClean="0"/>
              <a:t>fastEthernet</a:t>
            </a:r>
            <a:r>
              <a:rPr lang="en-US" altLang="zh-CN" b="0" dirty="0" smtClean="0"/>
              <a:t> 0/0      </a:t>
            </a:r>
            <a:r>
              <a:rPr lang="zh-CN" altLang="en-US" b="0" dirty="0"/>
              <a:t>可以写成：</a:t>
            </a:r>
            <a:endParaRPr lang="en-US" altLang="zh-CN" b="0" dirty="0"/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0" dirty="0" err="1"/>
              <a:t>int</a:t>
            </a:r>
            <a:r>
              <a:rPr lang="en-US" altLang="zh-CN" b="0" dirty="0"/>
              <a:t> </a:t>
            </a:r>
            <a:r>
              <a:rPr lang="en-US" altLang="zh-CN" b="0" dirty="0" smtClean="0"/>
              <a:t>f0/0</a:t>
            </a:r>
            <a:endParaRPr lang="zh-CN" altLang="en-US" b="0" kern="1200" dirty="0">
              <a:latin typeface="+mn-lt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71196" y="176920"/>
            <a:ext cx="4908875" cy="43203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IOS</a:t>
            </a:r>
            <a:r>
              <a:rPr lang="zh-CN" altLang="en-US" dirty="0" smtClean="0"/>
              <a:t>辅助工具</a:t>
            </a:r>
          </a:p>
        </p:txBody>
      </p:sp>
    </p:spTree>
    <p:extLst>
      <p:ext uri="{BB962C8B-B14F-4D97-AF65-F5344CB8AC3E}">
        <p14:creationId xmlns:p14="http://schemas.microsoft.com/office/powerpoint/2010/main" val="182774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771625"/>
            <a:ext cx="8208570" cy="3428365"/>
          </a:xfrm>
        </p:spPr>
        <p:txBody>
          <a:bodyPr/>
          <a:lstStyle/>
          <a:p>
            <a:pPr marL="0" indent="0">
              <a:lnSpc>
                <a:spcPts val="3900"/>
              </a:lnSpc>
              <a:spcBef>
                <a:spcPts val="0"/>
              </a:spcBef>
              <a:buNone/>
            </a:pPr>
            <a:r>
              <a:rPr lang="en-US" altLang="zh-CN" kern="1200" dirty="0" smtClean="0">
                <a:latin typeface="Arial" pitchFamily="34" charset="0"/>
              </a:rPr>
              <a:t>3</a:t>
            </a:r>
            <a:r>
              <a:rPr lang="zh-CN" altLang="zh-CN" kern="1200" dirty="0">
                <a:latin typeface="Arial" pitchFamily="34" charset="0"/>
              </a:rPr>
              <a:t>．历史命令缓存</a:t>
            </a:r>
          </a:p>
          <a:p>
            <a:pPr lvl="1">
              <a:lnSpc>
                <a:spcPts val="39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zh-CN" b="0" kern="1200" dirty="0">
                <a:latin typeface="Arial" pitchFamily="34" charset="0"/>
              </a:rPr>
              <a:t>通过【↑】键可以查找以前使用的</a:t>
            </a:r>
            <a:r>
              <a:rPr lang="zh-CN" altLang="zh-CN" b="0" kern="1200" dirty="0" smtClean="0">
                <a:latin typeface="Arial" pitchFamily="34" charset="0"/>
              </a:rPr>
              <a:t>命令</a:t>
            </a:r>
            <a:endParaRPr lang="en-US" altLang="zh-CN" b="0" kern="1200" dirty="0" smtClean="0">
              <a:latin typeface="Arial" pitchFamily="34" charset="0"/>
            </a:endParaRPr>
          </a:p>
          <a:p>
            <a:pPr lvl="1">
              <a:lnSpc>
                <a:spcPts val="39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zh-CN" b="0" kern="1200" dirty="0" smtClean="0">
                <a:latin typeface="Arial" pitchFamily="34" charset="0"/>
              </a:rPr>
              <a:t>通过</a:t>
            </a:r>
            <a:r>
              <a:rPr lang="zh-CN" altLang="zh-CN" b="0" kern="1200" dirty="0">
                <a:latin typeface="Arial" pitchFamily="34" charset="0"/>
              </a:rPr>
              <a:t>【←】和【→】键可以将光标移动到命令中需要修改的</a:t>
            </a:r>
            <a:r>
              <a:rPr lang="zh-CN" altLang="zh-CN" b="0" kern="1200" dirty="0" smtClean="0">
                <a:latin typeface="Arial" pitchFamily="34" charset="0"/>
              </a:rPr>
              <a:t>位置</a:t>
            </a:r>
            <a:endParaRPr lang="en-US" altLang="zh-CN" b="0" kern="1200" dirty="0" smtClean="0">
              <a:latin typeface="Arial" pitchFamily="34" charset="0"/>
            </a:endParaRPr>
          </a:p>
          <a:p>
            <a:pPr marL="0" indent="0">
              <a:lnSpc>
                <a:spcPts val="3900"/>
              </a:lnSpc>
              <a:spcBef>
                <a:spcPts val="0"/>
              </a:spcBef>
              <a:buNone/>
              <a:defRPr/>
            </a:pPr>
            <a:r>
              <a:rPr lang="en-US" altLang="zh-CN" dirty="0" smtClean="0"/>
              <a:t>4</a:t>
            </a:r>
            <a:r>
              <a:rPr lang="zh-CN" altLang="en-US" dirty="0" smtClean="0"/>
              <a:t>、取消</a:t>
            </a:r>
            <a:r>
              <a:rPr lang="zh-CN" altLang="en-US" dirty="0"/>
              <a:t>命令过程：</a:t>
            </a:r>
            <a:r>
              <a:rPr lang="en-US" altLang="zh-CN" dirty="0"/>
              <a:t>no</a:t>
            </a:r>
          </a:p>
          <a:p>
            <a:pPr lvl="1">
              <a:lnSpc>
                <a:spcPts val="3900"/>
              </a:lnSpc>
              <a:spcBef>
                <a:spcPts val="0"/>
              </a:spcBef>
              <a:defRPr/>
            </a:pPr>
            <a:r>
              <a:rPr lang="zh-CN" altLang="en-US" b="0" dirty="0"/>
              <a:t>如以下是创建编号为</a:t>
            </a:r>
            <a:r>
              <a:rPr lang="en-US" altLang="zh-CN" b="0" dirty="0"/>
              <a:t>3</a:t>
            </a:r>
            <a:r>
              <a:rPr lang="zh-CN" altLang="en-US" b="0" dirty="0"/>
              <a:t>的</a:t>
            </a:r>
            <a:r>
              <a:rPr lang="en-US" altLang="zh-CN" b="0" dirty="0"/>
              <a:t>VLAN</a:t>
            </a:r>
            <a:r>
              <a:rPr lang="zh-CN" altLang="en-US" b="0" dirty="0"/>
              <a:t>的命令：</a:t>
            </a:r>
            <a:endParaRPr lang="en-US" altLang="zh-CN" b="0" dirty="0"/>
          </a:p>
          <a:p>
            <a:pPr marL="457135" lvl="1" indent="0">
              <a:lnSpc>
                <a:spcPts val="3900"/>
              </a:lnSpc>
              <a:spcBef>
                <a:spcPts val="0"/>
              </a:spcBef>
              <a:buNone/>
              <a:defRPr/>
            </a:pPr>
            <a:r>
              <a:rPr lang="en-US" altLang="zh-CN" b="0" dirty="0"/>
              <a:t>    </a:t>
            </a:r>
            <a:r>
              <a:rPr lang="en-US" altLang="zh-CN" b="0" dirty="0">
                <a:solidFill>
                  <a:srgbClr val="C00000"/>
                </a:solidFill>
              </a:rPr>
              <a:t>Switch(</a:t>
            </a:r>
            <a:r>
              <a:rPr lang="en-US" altLang="zh-CN" b="0" dirty="0" err="1">
                <a:solidFill>
                  <a:srgbClr val="C00000"/>
                </a:solidFill>
              </a:rPr>
              <a:t>config</a:t>
            </a:r>
            <a:r>
              <a:rPr lang="en-US" altLang="zh-CN" b="0" dirty="0">
                <a:solidFill>
                  <a:srgbClr val="C00000"/>
                </a:solidFill>
              </a:rPr>
              <a:t>)#</a:t>
            </a:r>
            <a:r>
              <a:rPr lang="en-US" altLang="zh-CN" b="0" dirty="0" err="1"/>
              <a:t>vlan</a:t>
            </a:r>
            <a:r>
              <a:rPr lang="en-US" altLang="zh-CN" b="0" dirty="0"/>
              <a:t>  3</a:t>
            </a:r>
          </a:p>
          <a:p>
            <a:pPr lvl="1">
              <a:lnSpc>
                <a:spcPts val="3900"/>
              </a:lnSpc>
              <a:spcBef>
                <a:spcPts val="0"/>
              </a:spcBef>
              <a:defRPr/>
            </a:pPr>
            <a:r>
              <a:rPr lang="zh-CN" altLang="en-US" b="0" dirty="0"/>
              <a:t>则以下是删除已经创建的编号为</a:t>
            </a:r>
            <a:r>
              <a:rPr lang="en-US" altLang="zh-CN" b="0" dirty="0"/>
              <a:t>3</a:t>
            </a:r>
            <a:r>
              <a:rPr lang="zh-CN" altLang="en-US" b="0" dirty="0"/>
              <a:t>的</a:t>
            </a:r>
            <a:r>
              <a:rPr lang="en-US" altLang="zh-CN" b="0" dirty="0"/>
              <a:t>VLAN</a:t>
            </a:r>
            <a:r>
              <a:rPr lang="zh-CN" altLang="en-US" b="0" dirty="0"/>
              <a:t>的命令：</a:t>
            </a:r>
          </a:p>
          <a:p>
            <a:pPr marL="457135" lvl="1" indent="0">
              <a:lnSpc>
                <a:spcPts val="3900"/>
              </a:lnSpc>
              <a:spcBef>
                <a:spcPts val="0"/>
              </a:spcBef>
              <a:buNone/>
              <a:defRPr/>
            </a:pPr>
            <a:r>
              <a:rPr lang="en-US" altLang="zh-CN" b="0" dirty="0"/>
              <a:t>    </a:t>
            </a:r>
            <a:r>
              <a:rPr lang="en-US" altLang="zh-CN" b="0" dirty="0">
                <a:solidFill>
                  <a:srgbClr val="C00000"/>
                </a:solidFill>
              </a:rPr>
              <a:t>Switch(</a:t>
            </a:r>
            <a:r>
              <a:rPr lang="en-US" altLang="zh-CN" b="0" dirty="0" err="1">
                <a:solidFill>
                  <a:srgbClr val="C00000"/>
                </a:solidFill>
              </a:rPr>
              <a:t>config</a:t>
            </a:r>
            <a:r>
              <a:rPr lang="en-US" altLang="zh-CN" b="0" dirty="0">
                <a:solidFill>
                  <a:srgbClr val="C00000"/>
                </a:solidFill>
              </a:rPr>
              <a:t>)#</a:t>
            </a:r>
            <a:r>
              <a:rPr lang="en-US" altLang="zh-CN" b="0" dirty="0"/>
              <a:t>no </a:t>
            </a:r>
            <a:r>
              <a:rPr lang="en-US" altLang="zh-CN" b="0" dirty="0" err="1"/>
              <a:t>vlan</a:t>
            </a:r>
            <a:r>
              <a:rPr lang="en-US" altLang="zh-CN" b="0" dirty="0"/>
              <a:t> 3</a:t>
            </a:r>
          </a:p>
          <a:p>
            <a:pPr marL="0" indent="0">
              <a:lnSpc>
                <a:spcPts val="3900"/>
              </a:lnSpc>
              <a:spcBef>
                <a:spcPts val="0"/>
              </a:spcBef>
              <a:buNone/>
            </a:pPr>
            <a:endParaRPr lang="zh-CN" altLang="zh-CN" sz="1800" b="0" kern="1200" dirty="0">
              <a:latin typeface="Arial" pitchFamily="34" charset="0"/>
            </a:endParaRPr>
          </a:p>
          <a:p>
            <a:pPr>
              <a:lnSpc>
                <a:spcPts val="39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71196" y="176920"/>
            <a:ext cx="4908875" cy="43203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IOS</a:t>
            </a:r>
            <a:r>
              <a:rPr lang="zh-CN" altLang="en-US" dirty="0" smtClean="0"/>
              <a:t>辅助工具</a:t>
            </a:r>
          </a:p>
        </p:txBody>
      </p:sp>
    </p:spTree>
    <p:extLst>
      <p:ext uri="{BB962C8B-B14F-4D97-AF65-F5344CB8AC3E}">
        <p14:creationId xmlns:p14="http://schemas.microsoft.com/office/powerpoint/2010/main" val="318439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915635"/>
            <a:ext cx="8208570" cy="3428365"/>
          </a:xfrm>
        </p:spPr>
        <p:txBody>
          <a:bodyPr/>
          <a:lstStyle/>
          <a:p>
            <a:pPr lvl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 smtClean="0"/>
              <a:t>如</a:t>
            </a:r>
            <a:r>
              <a:rPr lang="zh-CN" altLang="en-US" dirty="0"/>
              <a:t>以下是用于关闭路由器接口</a:t>
            </a:r>
            <a:r>
              <a:rPr lang="en-US" altLang="zh-CN" dirty="0"/>
              <a:t>FastEthernet0/0</a:t>
            </a:r>
            <a:r>
              <a:rPr lang="zh-CN" altLang="en-US" dirty="0"/>
              <a:t>的命令序列。</a:t>
            </a:r>
          </a:p>
          <a:p>
            <a:pPr marL="457135" lvl="1" indent="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en-US" altLang="zh-CN" dirty="0" smtClean="0">
                <a:solidFill>
                  <a:srgbClr val="FF0000"/>
                </a:solidFill>
              </a:rPr>
              <a:t>Switch(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>
                <a:solidFill>
                  <a:srgbClr val="FF0000"/>
                </a:solidFill>
              </a:rPr>
              <a:t>)#</a:t>
            </a:r>
            <a:r>
              <a:rPr lang="en-US" altLang="zh-CN" dirty="0"/>
              <a:t>interface FastEthernet0/0</a:t>
            </a:r>
          </a:p>
          <a:p>
            <a:pPr marL="457135" lvl="1" indent="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dirty="0" smtClean="0"/>
              <a:t>    </a:t>
            </a:r>
            <a:r>
              <a:rPr lang="en-US" altLang="zh-CN" dirty="0" smtClean="0">
                <a:solidFill>
                  <a:srgbClr val="FF0000"/>
                </a:solidFill>
              </a:rPr>
              <a:t>Switch(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 smtClean="0">
                <a:solidFill>
                  <a:srgbClr val="FF0000"/>
                </a:solidFill>
              </a:rPr>
              <a:t>-if</a:t>
            </a:r>
            <a:r>
              <a:rPr lang="en-US" altLang="zh-CN" dirty="0">
                <a:solidFill>
                  <a:srgbClr val="FF0000"/>
                </a:solidFill>
              </a:rPr>
              <a:t>)#</a:t>
            </a:r>
            <a:r>
              <a:rPr lang="en-US" altLang="zh-CN" dirty="0"/>
              <a:t>shutdown</a:t>
            </a:r>
          </a:p>
          <a:p>
            <a:pPr lvl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dirty="0" smtClean="0"/>
              <a:t>则用以下命令可以开启路由器接口</a:t>
            </a:r>
            <a:r>
              <a:rPr lang="en-US" altLang="zh-CN" dirty="0" smtClean="0"/>
              <a:t>FastEthernet0/0 </a:t>
            </a:r>
          </a:p>
          <a:p>
            <a:pPr marL="457135" lvl="1" indent="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Switch(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 smtClean="0">
                <a:solidFill>
                  <a:srgbClr val="FF0000"/>
                </a:solidFill>
              </a:rPr>
              <a:t>-if</a:t>
            </a:r>
            <a:r>
              <a:rPr lang="en-US" altLang="zh-CN" dirty="0">
                <a:solidFill>
                  <a:srgbClr val="FF0000"/>
                </a:solidFill>
              </a:rPr>
              <a:t>)#</a:t>
            </a:r>
            <a:r>
              <a:rPr lang="en-US" altLang="zh-CN" dirty="0"/>
              <a:t>no shutdown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endParaRPr lang="zh-CN" altLang="zh-CN" sz="1800" kern="1200" dirty="0">
              <a:latin typeface="Arial" pitchFamily="34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71196" y="176920"/>
            <a:ext cx="4908875" cy="43203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IOS</a:t>
            </a:r>
            <a:r>
              <a:rPr lang="zh-CN" altLang="en-US" dirty="0" smtClean="0"/>
              <a:t>辅助工具</a:t>
            </a:r>
          </a:p>
        </p:txBody>
      </p:sp>
    </p:spTree>
    <p:extLst>
      <p:ext uri="{BB962C8B-B14F-4D97-AF65-F5344CB8AC3E}">
        <p14:creationId xmlns:p14="http://schemas.microsoft.com/office/powerpoint/2010/main" val="71257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椭圆 3"/>
          <p:cNvSpPr>
            <a:spLocks noChangeArrowheads="1"/>
          </p:cNvSpPr>
          <p:nvPr/>
        </p:nvSpPr>
        <p:spPr bwMode="auto">
          <a:xfrm>
            <a:off x="3265297" y="36260"/>
            <a:ext cx="1106220" cy="519351"/>
          </a:xfrm>
          <a:prstGeom prst="ellipse">
            <a:avLst/>
          </a:prstGeom>
          <a:solidFill>
            <a:srgbClr val="7889F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anchor="ctr" anchorCtr="1">
            <a:spAutoFit/>
          </a:bodyPr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>
                <a:solidFill>
                  <a:schemeClr val="bg1"/>
                </a:solidFill>
              </a:rPr>
              <a:t>Start</a:t>
            </a:r>
            <a:endParaRPr lang="zh-CN" altLang="en-US" b="1" kern="0" dirty="0">
              <a:solidFill>
                <a:schemeClr val="bg1"/>
              </a:solidFill>
            </a:endParaRPr>
          </a:p>
        </p:txBody>
      </p:sp>
      <p:sp>
        <p:nvSpPr>
          <p:cNvPr id="35" name="TextBox 4"/>
          <p:cNvSpPr txBox="1">
            <a:spLocks noChangeArrowheads="1"/>
          </p:cNvSpPr>
          <p:nvPr/>
        </p:nvSpPr>
        <p:spPr bwMode="auto">
          <a:xfrm>
            <a:off x="2858816" y="771625"/>
            <a:ext cx="1937741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u="sng" kern="0" dirty="0" smtClean="0">
                <a:solidFill>
                  <a:srgbClr val="006600"/>
                </a:solidFill>
                <a:latin typeface="Arial" charset="0"/>
                <a:ea typeface="宋体" charset="-122"/>
              </a:rPr>
              <a:t>用户模式</a:t>
            </a:r>
            <a:endParaRPr lang="en-US" altLang="zh-CN" sz="1200" u="sng" kern="0" dirty="0">
              <a:solidFill>
                <a:srgbClr val="006600"/>
              </a:solidFill>
              <a:latin typeface="Arial" charset="0"/>
              <a:ea typeface="宋体" charset="-122"/>
            </a:endParaRPr>
          </a:p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rgbClr val="000099"/>
                </a:solidFill>
                <a:latin typeface="Arial" charset="0"/>
                <a:ea typeface="宋体" charset="-122"/>
              </a:rPr>
              <a:t>Switch </a:t>
            </a:r>
            <a:r>
              <a:rPr lang="en-US" altLang="zh-CN" sz="1200" kern="0" dirty="0">
                <a:solidFill>
                  <a:srgbClr val="000099"/>
                </a:solidFill>
                <a:latin typeface="Arial" charset="0"/>
                <a:ea typeface="宋体" charset="-122"/>
              </a:rPr>
              <a:t>&gt;</a:t>
            </a:r>
            <a:endParaRPr lang="zh-CN" altLang="en-US" sz="1200" kern="0" dirty="0">
              <a:solidFill>
                <a:srgbClr val="000099"/>
              </a:solidFill>
              <a:latin typeface="Arial" charset="0"/>
              <a:ea typeface="宋体" charset="-122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2858816" y="1725925"/>
            <a:ext cx="1937741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u="sng" kern="0" dirty="0" smtClean="0">
                <a:solidFill>
                  <a:srgbClr val="006600"/>
                </a:solidFill>
                <a:latin typeface="Arial" charset="0"/>
                <a:ea typeface="宋体" charset="-122"/>
              </a:rPr>
              <a:t>特权模式</a:t>
            </a:r>
            <a:endParaRPr lang="en-US" altLang="zh-CN" sz="1200" u="sng" kern="0" dirty="0">
              <a:solidFill>
                <a:srgbClr val="006600"/>
              </a:solidFill>
              <a:latin typeface="Arial" charset="0"/>
              <a:ea typeface="宋体" charset="-122"/>
            </a:endParaRPr>
          </a:p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rgbClr val="000099"/>
                </a:solidFill>
                <a:latin typeface="Arial" charset="0"/>
                <a:ea typeface="宋体" charset="-122"/>
              </a:rPr>
              <a:t>Switch </a:t>
            </a:r>
            <a:r>
              <a:rPr lang="en-US" altLang="zh-CN" sz="1200" kern="0" dirty="0">
                <a:solidFill>
                  <a:srgbClr val="000099"/>
                </a:solidFill>
                <a:latin typeface="Arial" charset="0"/>
                <a:ea typeface="宋体" charset="-122"/>
              </a:rPr>
              <a:t>#</a:t>
            </a:r>
            <a:endParaRPr lang="zh-CN" altLang="en-US" sz="1200" kern="0" dirty="0">
              <a:solidFill>
                <a:srgbClr val="000099"/>
              </a:solidFill>
              <a:latin typeface="Arial" charset="0"/>
              <a:ea typeface="宋体" charset="-122"/>
            </a:endParaRPr>
          </a:p>
        </p:txBody>
      </p:sp>
      <p:sp>
        <p:nvSpPr>
          <p:cNvPr id="37" name="TextBox 7"/>
          <p:cNvSpPr txBox="1">
            <a:spLocks noChangeArrowheads="1"/>
          </p:cNvSpPr>
          <p:nvPr/>
        </p:nvSpPr>
        <p:spPr bwMode="auto">
          <a:xfrm>
            <a:off x="2858816" y="2816999"/>
            <a:ext cx="1937741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u="sng" kern="0" dirty="0" smtClean="0">
                <a:solidFill>
                  <a:srgbClr val="006600"/>
                </a:solidFill>
                <a:latin typeface="Arial" charset="0"/>
                <a:ea typeface="宋体" charset="-122"/>
              </a:rPr>
              <a:t>全局模式</a:t>
            </a:r>
            <a:endParaRPr lang="en-US" altLang="zh-CN" sz="1200" u="sng" kern="0" dirty="0">
              <a:solidFill>
                <a:srgbClr val="006600"/>
              </a:solidFill>
              <a:latin typeface="Arial" charset="0"/>
              <a:ea typeface="宋体" charset="-122"/>
            </a:endParaRPr>
          </a:p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rgbClr val="000099"/>
                </a:solidFill>
                <a:latin typeface="Arial" charset="0"/>
                <a:ea typeface="宋体" charset="-122"/>
              </a:rPr>
              <a:t>Switch(</a:t>
            </a:r>
            <a:r>
              <a:rPr lang="en-US" altLang="zh-CN" sz="1200" kern="0" dirty="0" err="1" smtClean="0">
                <a:solidFill>
                  <a:srgbClr val="000099"/>
                </a:solidFill>
                <a:latin typeface="Arial" charset="0"/>
                <a:ea typeface="宋体" charset="-122"/>
              </a:rPr>
              <a:t>config</a:t>
            </a:r>
            <a:r>
              <a:rPr lang="en-US" altLang="zh-CN" sz="1200" kern="0" dirty="0">
                <a:solidFill>
                  <a:srgbClr val="000099"/>
                </a:solidFill>
                <a:latin typeface="Arial" charset="0"/>
                <a:ea typeface="宋体" charset="-122"/>
              </a:rPr>
              <a:t>)#</a:t>
            </a:r>
            <a:endParaRPr lang="zh-CN" altLang="en-US" sz="1200" kern="0" dirty="0">
              <a:solidFill>
                <a:srgbClr val="000099"/>
              </a:solidFill>
              <a:latin typeface="Arial" charset="0"/>
              <a:ea typeface="宋体" charset="-122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5553835" y="3388514"/>
            <a:ext cx="2188312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u="sng" kern="0" dirty="0" smtClean="0">
                <a:solidFill>
                  <a:srgbClr val="006600"/>
                </a:solidFill>
                <a:latin typeface="Arial" charset="0"/>
                <a:ea typeface="宋体" charset="-122"/>
              </a:rPr>
              <a:t>接口配置模式</a:t>
            </a:r>
            <a:endParaRPr lang="en-US" altLang="zh-CN" sz="1200" u="sng" kern="0" dirty="0">
              <a:solidFill>
                <a:srgbClr val="006600"/>
              </a:solidFill>
              <a:latin typeface="Arial" charset="0"/>
              <a:ea typeface="宋体" charset="-122"/>
            </a:endParaRPr>
          </a:p>
          <a:p>
            <a:pPr algn="ctr"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rgbClr val="000099"/>
                </a:solidFill>
                <a:latin typeface="Arial" charset="0"/>
                <a:ea typeface="宋体" charset="-122"/>
              </a:rPr>
              <a:t>Switch(</a:t>
            </a:r>
            <a:r>
              <a:rPr lang="en-US" altLang="zh-CN" sz="1200" kern="0" dirty="0" err="1" smtClean="0">
                <a:solidFill>
                  <a:srgbClr val="000099"/>
                </a:solidFill>
                <a:latin typeface="Arial" charset="0"/>
                <a:ea typeface="宋体" charset="-122"/>
              </a:rPr>
              <a:t>config</a:t>
            </a:r>
            <a:r>
              <a:rPr lang="en-US" altLang="zh-CN" sz="1200" kern="0" dirty="0" smtClean="0">
                <a:solidFill>
                  <a:srgbClr val="000099"/>
                </a:solidFill>
                <a:latin typeface="Arial" charset="0"/>
                <a:ea typeface="宋体" charset="-122"/>
              </a:rPr>
              <a:t>-if)#</a:t>
            </a:r>
            <a:endParaRPr lang="zh-CN" altLang="en-US" sz="1200" kern="0" dirty="0">
              <a:solidFill>
                <a:srgbClr val="000099"/>
              </a:solidFill>
              <a:latin typeface="Arial" charset="0"/>
              <a:ea typeface="宋体" charset="-122"/>
            </a:endParaRPr>
          </a:p>
        </p:txBody>
      </p:sp>
      <p:sp>
        <p:nvSpPr>
          <p:cNvPr id="39" name="圆角矩形 5"/>
          <p:cNvSpPr>
            <a:spLocks noChangeArrowheads="1"/>
          </p:cNvSpPr>
          <p:nvPr/>
        </p:nvSpPr>
        <p:spPr bwMode="auto">
          <a:xfrm>
            <a:off x="5216030" y="1596035"/>
            <a:ext cx="2190167" cy="339570"/>
          </a:xfrm>
          <a:prstGeom prst="roundRect">
            <a:avLst>
              <a:gd name="adj" fmla="val 16667"/>
            </a:avLst>
          </a:prstGeom>
          <a:solidFill>
            <a:srgbClr val="7889F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>
                <a:solidFill>
                  <a:schemeClr val="bg1"/>
                </a:solidFill>
              </a:rPr>
              <a:t>show </a:t>
            </a:r>
            <a:r>
              <a:rPr lang="en-US" altLang="zh-CN" sz="1200" b="1" kern="0" dirty="0" err="1">
                <a:solidFill>
                  <a:schemeClr val="bg1"/>
                </a:solidFill>
              </a:rPr>
              <a:t>vlan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40" name="圆角矩形 12"/>
          <p:cNvSpPr>
            <a:spLocks noChangeArrowheads="1"/>
          </p:cNvSpPr>
          <p:nvPr/>
        </p:nvSpPr>
        <p:spPr bwMode="auto">
          <a:xfrm>
            <a:off x="5216030" y="2056216"/>
            <a:ext cx="2273691" cy="339570"/>
          </a:xfrm>
          <a:prstGeom prst="roundRect">
            <a:avLst>
              <a:gd name="adj" fmla="val 16667"/>
            </a:avLst>
          </a:prstGeom>
          <a:solidFill>
            <a:srgbClr val="7889F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>
                <a:solidFill>
                  <a:schemeClr val="bg1"/>
                </a:solidFill>
              </a:rPr>
              <a:t>show mac-address-table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41" name="圆角矩形 14"/>
          <p:cNvSpPr>
            <a:spLocks noChangeArrowheads="1"/>
          </p:cNvSpPr>
          <p:nvPr/>
        </p:nvSpPr>
        <p:spPr bwMode="auto">
          <a:xfrm>
            <a:off x="5384933" y="4752358"/>
            <a:ext cx="1262130" cy="339568"/>
          </a:xfrm>
          <a:prstGeom prst="roundRect">
            <a:avLst>
              <a:gd name="adj" fmla="val 16667"/>
            </a:avLst>
          </a:prstGeom>
          <a:solidFill>
            <a:srgbClr val="7889F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>
                <a:solidFill>
                  <a:schemeClr val="bg1"/>
                </a:solidFill>
              </a:rPr>
              <a:t>no shutdown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42" name="圆角矩形 15"/>
          <p:cNvSpPr>
            <a:spLocks noChangeArrowheads="1"/>
          </p:cNvSpPr>
          <p:nvPr/>
        </p:nvSpPr>
        <p:spPr bwMode="auto">
          <a:xfrm>
            <a:off x="6815966" y="4752358"/>
            <a:ext cx="1009704" cy="339568"/>
          </a:xfrm>
          <a:prstGeom prst="roundRect">
            <a:avLst>
              <a:gd name="adj" fmla="val 16667"/>
            </a:avLst>
          </a:prstGeom>
          <a:solidFill>
            <a:srgbClr val="7889F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>
                <a:solidFill>
                  <a:schemeClr val="bg1"/>
                </a:solidFill>
              </a:rPr>
              <a:t>shutdown</a:t>
            </a:r>
            <a:endParaRPr lang="zh-CN" altLang="en-US" sz="1200" b="1" kern="0">
              <a:solidFill>
                <a:schemeClr val="bg1"/>
              </a:solidFill>
            </a:endParaRPr>
          </a:p>
        </p:txBody>
      </p:sp>
      <p:sp>
        <p:nvSpPr>
          <p:cNvPr id="43" name="圆角矩形 17"/>
          <p:cNvSpPr>
            <a:spLocks noChangeArrowheads="1"/>
          </p:cNvSpPr>
          <p:nvPr/>
        </p:nvSpPr>
        <p:spPr bwMode="auto">
          <a:xfrm>
            <a:off x="2606390" y="3973019"/>
            <a:ext cx="2442593" cy="339568"/>
          </a:xfrm>
          <a:prstGeom prst="roundRect">
            <a:avLst>
              <a:gd name="adj" fmla="val 16667"/>
            </a:avLst>
          </a:prstGeom>
          <a:solidFill>
            <a:srgbClr val="7889F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>
                <a:solidFill>
                  <a:schemeClr val="bg1"/>
                </a:solidFill>
              </a:rPr>
              <a:t>hostname [NameOfSwitch]</a:t>
            </a:r>
            <a:endParaRPr lang="zh-CN" altLang="en-US" sz="1200" b="1" kern="0">
              <a:solidFill>
                <a:schemeClr val="bg1"/>
              </a:solidFill>
            </a:endParaRPr>
          </a:p>
        </p:txBody>
      </p:sp>
      <p:cxnSp>
        <p:nvCxnSpPr>
          <p:cNvPr id="44" name="直接箭头连接符 18"/>
          <p:cNvCxnSpPr>
            <a:cxnSpLocks noChangeShapeType="1"/>
          </p:cNvCxnSpPr>
          <p:nvPr/>
        </p:nvCxnSpPr>
        <p:spPr bwMode="auto">
          <a:xfrm>
            <a:off x="3363668" y="1267600"/>
            <a:ext cx="0" cy="458325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19"/>
          <p:cNvSpPr txBox="1">
            <a:spLocks noChangeArrowheads="1"/>
          </p:cNvSpPr>
          <p:nvPr/>
        </p:nvSpPr>
        <p:spPr bwMode="auto">
          <a:xfrm>
            <a:off x="2521011" y="1211933"/>
            <a:ext cx="7505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rgbClr val="C00000"/>
                </a:solidFill>
                <a:latin typeface="Arial" charset="0"/>
                <a:ea typeface="宋体" charset="-122"/>
              </a:rPr>
              <a:t>enable</a:t>
            </a:r>
            <a:endParaRPr lang="zh-CN" altLang="en-US" sz="1400" kern="0" dirty="0">
              <a:solidFill>
                <a:srgbClr val="C0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46" name="直接箭头连接符 21"/>
          <p:cNvCxnSpPr>
            <a:cxnSpLocks noChangeShapeType="1"/>
          </p:cNvCxnSpPr>
          <p:nvPr/>
        </p:nvCxnSpPr>
        <p:spPr bwMode="auto">
          <a:xfrm>
            <a:off x="3363668" y="2265896"/>
            <a:ext cx="0" cy="556671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TextBox 22"/>
          <p:cNvSpPr txBox="1">
            <a:spLocks noChangeArrowheads="1"/>
          </p:cNvSpPr>
          <p:nvPr/>
        </p:nvSpPr>
        <p:spPr bwMode="auto">
          <a:xfrm>
            <a:off x="1259770" y="2348395"/>
            <a:ext cx="1745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>
                <a:solidFill>
                  <a:srgbClr val="C00000"/>
                </a:solidFill>
                <a:latin typeface="Arial" charset="0"/>
                <a:ea typeface="宋体" charset="-122"/>
              </a:rPr>
              <a:t>configure </a:t>
            </a:r>
            <a:r>
              <a:rPr lang="en-US" altLang="zh-CN" sz="1400" kern="0" dirty="0">
                <a:solidFill>
                  <a:srgbClr val="C00000"/>
                </a:solidFill>
                <a:latin typeface="Arial" charset="0"/>
                <a:ea typeface="宋体" charset="-122"/>
              </a:rPr>
              <a:t>terminal</a:t>
            </a:r>
            <a:endParaRPr lang="zh-CN" altLang="en-US" sz="1400" kern="0" dirty="0">
              <a:solidFill>
                <a:srgbClr val="C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48" name="TextBox 24"/>
          <p:cNvSpPr txBox="1">
            <a:spLocks noChangeArrowheads="1"/>
          </p:cNvSpPr>
          <p:nvPr/>
        </p:nvSpPr>
        <p:spPr bwMode="auto">
          <a:xfrm>
            <a:off x="5331107" y="2564642"/>
            <a:ext cx="23006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rgbClr val="C00000"/>
                </a:solidFill>
                <a:latin typeface="Arial" charset="0"/>
                <a:ea typeface="宋体" charset="-122"/>
              </a:rPr>
              <a:t>interface </a:t>
            </a:r>
            <a:r>
              <a:rPr lang="en-US" altLang="zh-CN" sz="1400" kern="0" dirty="0" err="1">
                <a:solidFill>
                  <a:srgbClr val="C00000"/>
                </a:solidFill>
                <a:latin typeface="Arial" charset="0"/>
                <a:ea typeface="宋体" charset="-122"/>
              </a:rPr>
              <a:t>fastethernet</a:t>
            </a:r>
            <a:r>
              <a:rPr lang="en-US" altLang="zh-CN" sz="1400" kern="0" dirty="0">
                <a:solidFill>
                  <a:srgbClr val="C00000"/>
                </a:solidFill>
                <a:latin typeface="Arial" charset="0"/>
                <a:ea typeface="宋体" charset="-122"/>
              </a:rPr>
              <a:t> 0/0</a:t>
            </a:r>
            <a:endParaRPr lang="zh-CN" altLang="en-US" sz="1400" kern="0" dirty="0">
              <a:solidFill>
                <a:srgbClr val="C0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49" name="直接箭头连接符 25"/>
          <p:cNvCxnSpPr>
            <a:cxnSpLocks noChangeShapeType="1"/>
            <a:stCxn id="37" idx="2"/>
            <a:endCxn id="43" idx="0"/>
          </p:cNvCxnSpPr>
          <p:nvPr/>
        </p:nvCxnSpPr>
        <p:spPr bwMode="auto">
          <a:xfrm>
            <a:off x="3827687" y="3278664"/>
            <a:ext cx="0" cy="694355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1"/>
          <p:cNvGrpSpPr/>
          <p:nvPr/>
        </p:nvGrpSpPr>
        <p:grpSpPr>
          <a:xfrm>
            <a:off x="4737997" y="1765820"/>
            <a:ext cx="419473" cy="460181"/>
            <a:chOff x="5588612" y="1765820"/>
            <a:chExt cx="419473" cy="460181"/>
          </a:xfrm>
        </p:grpSpPr>
        <p:cxnSp>
          <p:nvCxnSpPr>
            <p:cNvPr id="50" name="肘形连接符 32"/>
            <p:cNvCxnSpPr>
              <a:cxnSpLocks noChangeShapeType="1"/>
              <a:stCxn id="36" idx="3"/>
              <a:endCxn id="39" idx="1"/>
            </p:cNvCxnSpPr>
            <p:nvPr/>
          </p:nvCxnSpPr>
          <p:spPr bwMode="auto">
            <a:xfrm flipV="1">
              <a:off x="5588612" y="1765820"/>
              <a:ext cx="419473" cy="190938"/>
            </a:xfrm>
            <a:prstGeom prst="bentConnector3">
              <a:avLst>
                <a:gd name="adj1" fmla="val 50000"/>
              </a:avLst>
            </a:prstGeom>
            <a:noFill/>
            <a:ln w="19050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肘形连接符 35"/>
            <p:cNvCxnSpPr>
              <a:cxnSpLocks noChangeShapeType="1"/>
              <a:stCxn id="36" idx="3"/>
              <a:endCxn id="40" idx="1"/>
            </p:cNvCxnSpPr>
            <p:nvPr/>
          </p:nvCxnSpPr>
          <p:spPr bwMode="auto">
            <a:xfrm>
              <a:off x="5588612" y="1956758"/>
              <a:ext cx="419473" cy="269243"/>
            </a:xfrm>
            <a:prstGeom prst="bentConnector3">
              <a:avLst>
                <a:gd name="adj1" fmla="val 50000"/>
              </a:avLst>
            </a:prstGeom>
            <a:noFill/>
            <a:ln w="19050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52" name="肘形连接符 38"/>
          <p:cNvCxnSpPr>
            <a:cxnSpLocks noChangeShapeType="1"/>
            <a:endCxn id="38" idx="0"/>
          </p:cNvCxnSpPr>
          <p:nvPr/>
        </p:nvCxnSpPr>
        <p:spPr bwMode="auto">
          <a:xfrm>
            <a:off x="4796557" y="2902355"/>
            <a:ext cx="1851434" cy="486159"/>
          </a:xfrm>
          <a:prstGeom prst="bentConnector2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肘形连接符 41"/>
          <p:cNvCxnSpPr>
            <a:cxnSpLocks noChangeShapeType="1"/>
            <a:stCxn id="38" idx="2"/>
            <a:endCxn id="41" idx="0"/>
          </p:cNvCxnSpPr>
          <p:nvPr/>
        </p:nvCxnSpPr>
        <p:spPr bwMode="auto">
          <a:xfrm rot="5400000">
            <a:off x="5880906" y="3985272"/>
            <a:ext cx="902179" cy="631993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肘形连接符 44"/>
          <p:cNvCxnSpPr>
            <a:cxnSpLocks noChangeShapeType="1"/>
            <a:stCxn id="38" idx="2"/>
            <a:endCxn id="42" idx="0"/>
          </p:cNvCxnSpPr>
          <p:nvPr/>
        </p:nvCxnSpPr>
        <p:spPr bwMode="auto">
          <a:xfrm rot="16200000" flipH="1">
            <a:off x="6533315" y="3964854"/>
            <a:ext cx="902179" cy="672827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肘形连接符 57"/>
          <p:cNvCxnSpPr>
            <a:cxnSpLocks noChangeShapeType="1"/>
            <a:stCxn id="38" idx="1"/>
            <a:endCxn id="37" idx="3"/>
          </p:cNvCxnSpPr>
          <p:nvPr/>
        </p:nvCxnSpPr>
        <p:spPr bwMode="auto">
          <a:xfrm rot="10800000">
            <a:off x="4796557" y="3047833"/>
            <a:ext cx="757278" cy="571515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箭头连接符 65"/>
          <p:cNvCxnSpPr>
            <a:cxnSpLocks noChangeShapeType="1"/>
          </p:cNvCxnSpPr>
          <p:nvPr/>
        </p:nvCxnSpPr>
        <p:spPr bwMode="auto">
          <a:xfrm flipV="1">
            <a:off x="4375229" y="2265896"/>
            <a:ext cx="0" cy="56223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直接箭头连接符 68"/>
          <p:cNvCxnSpPr>
            <a:cxnSpLocks noChangeShapeType="1"/>
          </p:cNvCxnSpPr>
          <p:nvPr/>
        </p:nvCxnSpPr>
        <p:spPr bwMode="auto">
          <a:xfrm flipV="1">
            <a:off x="4371517" y="1267600"/>
            <a:ext cx="0" cy="45832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TextBox 69"/>
          <p:cNvSpPr txBox="1">
            <a:spLocks noChangeArrowheads="1"/>
          </p:cNvSpPr>
          <p:nvPr/>
        </p:nvSpPr>
        <p:spPr bwMode="auto">
          <a:xfrm>
            <a:off x="4429055" y="1267600"/>
            <a:ext cx="4924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>
                <a:solidFill>
                  <a:srgbClr val="C00000"/>
                </a:solidFill>
                <a:latin typeface="Arial" charset="0"/>
                <a:ea typeface="宋体" charset="-122"/>
              </a:rPr>
              <a:t>exit</a:t>
            </a:r>
            <a:endParaRPr lang="zh-CN" altLang="en-US" sz="1400" kern="0" dirty="0">
              <a:solidFill>
                <a:srgbClr val="C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9" name="TextBox 70"/>
          <p:cNvSpPr txBox="1">
            <a:spLocks noChangeArrowheads="1"/>
          </p:cNvSpPr>
          <p:nvPr/>
        </p:nvSpPr>
        <p:spPr bwMode="auto">
          <a:xfrm>
            <a:off x="4386365" y="2395786"/>
            <a:ext cx="4924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>
                <a:solidFill>
                  <a:srgbClr val="C00000"/>
                </a:solidFill>
                <a:latin typeface="Arial" charset="0"/>
                <a:ea typeface="宋体" charset="-122"/>
              </a:rPr>
              <a:t>exit</a:t>
            </a:r>
            <a:endParaRPr lang="zh-CN" altLang="en-US" sz="1400" kern="0" dirty="0">
              <a:solidFill>
                <a:srgbClr val="C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60" name="TextBox 71"/>
          <p:cNvSpPr txBox="1">
            <a:spLocks noChangeArrowheads="1"/>
          </p:cNvSpPr>
          <p:nvPr/>
        </p:nvSpPr>
        <p:spPr bwMode="auto">
          <a:xfrm>
            <a:off x="4622086" y="3327281"/>
            <a:ext cx="4924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1pPr>
            <a:lvl2pPr marL="742950">
              <a:defRPr sz="2000" b="1">
                <a:solidFill>
                  <a:srgbClr val="030D6B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2pPr>
            <a:lvl3pPr>
              <a:defRPr b="1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3pPr>
            <a:lvl4pPr>
              <a:defRPr sz="1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4pPr>
            <a:lvl5pPr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5pPr>
            <a:lvl6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6pPr>
            <a:lvl7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7pPr>
            <a:lvl8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8pPr>
            <a:lvl9pPr eaLnBrk="0" hangingPunct="0">
              <a:buClr>
                <a:srgbClr val="00B050"/>
              </a:buClr>
              <a:buChar char="»"/>
              <a:defRPr sz="1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Arial" charset="0"/>
              </a:defRPr>
            </a:lvl9pPr>
          </a:lstStyle>
          <a:p>
            <a:pPr defTabSz="9142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>
                <a:solidFill>
                  <a:srgbClr val="C00000"/>
                </a:solidFill>
                <a:latin typeface="Arial" charset="0"/>
                <a:ea typeface="宋体" charset="-122"/>
              </a:rPr>
              <a:t>exit</a:t>
            </a:r>
            <a:endParaRPr lang="zh-CN" altLang="en-US" sz="1400" kern="0" dirty="0">
              <a:solidFill>
                <a:srgbClr val="C0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61" name="直接箭头连接符 73"/>
          <p:cNvCxnSpPr>
            <a:cxnSpLocks noChangeShapeType="1"/>
            <a:stCxn id="34" idx="4"/>
            <a:endCxn id="35" idx="0"/>
          </p:cNvCxnSpPr>
          <p:nvPr/>
        </p:nvCxnSpPr>
        <p:spPr bwMode="auto">
          <a:xfrm>
            <a:off x="3818407" y="555611"/>
            <a:ext cx="9280" cy="216014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0078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47" grpId="0"/>
      <p:bldP spid="48" grpId="0"/>
      <p:bldP spid="58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</a:t>
            </a:r>
            <a:r>
              <a:rPr lang="zh-CN" altLang="en-US" dirty="0"/>
              <a:t>内容</a:t>
            </a:r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265" y="699621"/>
            <a:ext cx="7760060" cy="4522129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2140310" y="1059645"/>
            <a:ext cx="3384235" cy="2160150"/>
          </a:xfrm>
          <a:prstGeom prst="rect">
            <a:avLst/>
          </a:prstGeom>
        </p:spPr>
        <p:txBody>
          <a:bodyPr lIns="91427" tIns="45714" rIns="91427" bIns="45714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 smtClean="0"/>
              <a:t>用户</a:t>
            </a:r>
            <a:r>
              <a:rPr lang="zh-CN" altLang="en-US" sz="2400" dirty="0"/>
              <a:t>模式</a:t>
            </a: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 smtClean="0"/>
              <a:t>特权模式</a:t>
            </a:r>
            <a:endParaRPr lang="zh-CN" altLang="en-US" sz="2400" dirty="0"/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 smtClean="0"/>
              <a:t>全局模式</a:t>
            </a:r>
            <a:endParaRPr lang="en-US" altLang="zh-CN" sz="2400" dirty="0" smtClean="0"/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4"/>
              </a:buBlip>
            </a:pPr>
            <a:r>
              <a:rPr lang="en-US" altLang="zh-CN" sz="2400" dirty="0" smtClean="0"/>
              <a:t>IOS</a:t>
            </a:r>
            <a:r>
              <a:rPr lang="zh-CN" altLang="en-US" sz="2400" dirty="0" smtClean="0"/>
              <a:t>辅助工具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219034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71196" y="176920"/>
            <a:ext cx="4908875" cy="432030"/>
          </a:xfrm>
        </p:spPr>
        <p:txBody>
          <a:bodyPr/>
          <a:lstStyle/>
          <a:p>
            <a:r>
              <a:rPr lang="en-US" altLang="zh-CN" dirty="0" smtClean="0"/>
              <a:t>Cisco</a:t>
            </a:r>
            <a:r>
              <a:rPr lang="zh-CN" altLang="en-US" dirty="0" smtClean="0"/>
              <a:t>网络设备组成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51700" y="1347665"/>
            <a:ext cx="1296090" cy="864061"/>
          </a:xfrm>
        </p:spPr>
        <p:txBody>
          <a:bodyPr lIns="68561" tIns="34280" rIns="68561" bIns="34280">
            <a:normAutofit/>
          </a:bodyPr>
          <a:lstStyle/>
          <a:p>
            <a:pPr marL="0" indent="0" algn="ctr">
              <a:buSzPct val="130000"/>
              <a:buNone/>
            </a:pPr>
            <a:r>
              <a:rPr lang="en-US" altLang="zh-CN" dirty="0" smtClean="0"/>
              <a:t>Cisco</a:t>
            </a:r>
          </a:p>
          <a:p>
            <a:pPr marL="0" indent="0" algn="ctr">
              <a:buSzPct val="130000"/>
              <a:buNone/>
            </a:pPr>
            <a:r>
              <a:rPr lang="zh-CN" altLang="en-US" dirty="0" smtClean="0"/>
              <a:t>网络</a:t>
            </a:r>
            <a:r>
              <a:rPr lang="zh-CN" altLang="en-US" dirty="0"/>
              <a:t>设备</a:t>
            </a:r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左大括号 3"/>
          <p:cNvSpPr/>
          <p:nvPr/>
        </p:nvSpPr>
        <p:spPr bwMode="auto">
          <a:xfrm>
            <a:off x="1475785" y="1059645"/>
            <a:ext cx="504035" cy="1359123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1979820" y="699620"/>
            <a:ext cx="1494037" cy="720050"/>
          </a:xfrm>
          <a:prstGeom prst="rect">
            <a:avLst/>
          </a:prstGeom>
        </p:spPr>
        <p:txBody>
          <a:bodyPr lIns="68561" tIns="34280" rIns="68561" bIns="34280">
            <a:normAutofit/>
          </a:bodyPr>
          <a:lstStyle>
            <a:lvl1pPr marL="342851" indent="-342851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845" indent="-28571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2838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599973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10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24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37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851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5650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dirty="0" smtClean="0"/>
              <a:t>硬件系统</a:t>
            </a:r>
            <a:endParaRPr lang="zh-CN" alt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1979820" y="2067715"/>
            <a:ext cx="1386029" cy="720050"/>
          </a:xfrm>
          <a:prstGeom prst="rect">
            <a:avLst/>
          </a:prstGeom>
        </p:spPr>
        <p:txBody>
          <a:bodyPr lIns="68561" tIns="34280" rIns="68561" bIns="34280">
            <a:normAutofit/>
          </a:bodyPr>
          <a:lstStyle>
            <a:lvl1pPr marL="342851" indent="-342851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845" indent="-28571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2838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599973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10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24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37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851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5650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dirty="0" smtClean="0"/>
              <a:t>软件系统</a:t>
            </a:r>
            <a:endParaRPr lang="zh-CN" altLang="en-US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179695" y="2715760"/>
            <a:ext cx="5040350" cy="936065"/>
          </a:xfrm>
          <a:prstGeom prst="rect">
            <a:avLst/>
          </a:prstGeom>
        </p:spPr>
        <p:txBody>
          <a:bodyPr lIns="68561" tIns="34280" rIns="68561" bIns="34280">
            <a:normAutofit/>
          </a:bodyPr>
          <a:lstStyle>
            <a:lvl1pPr marL="342851" indent="-342851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845" indent="-28571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2838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599973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10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24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37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851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5650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800" dirty="0" smtClean="0">
                <a:solidFill>
                  <a:srgbClr val="C00000"/>
                </a:solidFill>
              </a:rPr>
              <a:t>核心软件：</a:t>
            </a:r>
            <a:r>
              <a:rPr lang="zh-CN" altLang="zh-CN" sz="1800" dirty="0" smtClean="0">
                <a:solidFill>
                  <a:srgbClr val="C00000"/>
                </a:solidFill>
              </a:rPr>
              <a:t>互联网操作系统</a:t>
            </a:r>
            <a:r>
              <a:rPr lang="en-US" altLang="zh-CN" sz="1800" dirty="0">
                <a:solidFill>
                  <a:srgbClr val="C00000"/>
                </a:solidFill>
              </a:rPr>
              <a:t>IOS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800" dirty="0" smtClean="0">
                <a:solidFill>
                  <a:srgbClr val="C00000"/>
                </a:solidFill>
              </a:rPr>
              <a:t>（</a:t>
            </a:r>
            <a:r>
              <a:rPr lang="en-US" altLang="zh-CN" sz="1600" dirty="0" smtClean="0">
                <a:solidFill>
                  <a:srgbClr val="C00000"/>
                </a:solidFill>
              </a:rPr>
              <a:t>Internetwork </a:t>
            </a:r>
            <a:r>
              <a:rPr lang="en-US" altLang="zh-CN" sz="1600" dirty="0">
                <a:solidFill>
                  <a:srgbClr val="C00000"/>
                </a:solidFill>
              </a:rPr>
              <a:t>Operating </a:t>
            </a:r>
            <a:r>
              <a:rPr lang="en-US" altLang="zh-CN" sz="1600" dirty="0" smtClean="0">
                <a:solidFill>
                  <a:srgbClr val="C00000"/>
                </a:solidFill>
              </a:rPr>
              <a:t>System</a:t>
            </a:r>
            <a:r>
              <a:rPr lang="zh-CN" altLang="en-US" sz="1800" dirty="0" smtClean="0">
                <a:solidFill>
                  <a:srgbClr val="C00000"/>
                </a:solidFill>
              </a:rPr>
              <a:t>）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00703" y="1551993"/>
            <a:ext cx="1152525" cy="2574925"/>
            <a:chOff x="1365250" y="1551992"/>
            <a:chExt cx="1152525" cy="2574925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365250" y="1985380"/>
              <a:ext cx="1150938" cy="433387"/>
            </a:xfrm>
            <a:prstGeom prst="rect">
              <a:avLst/>
            </a:prstGeom>
            <a:solidFill>
              <a:srgbClr val="7889FB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DRAM</a:t>
              </a: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366838" y="2418767"/>
              <a:ext cx="1150937" cy="433388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NVRAM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1366838" y="2848980"/>
              <a:ext cx="1150937" cy="433387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FLASH</a:t>
              </a: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365250" y="1551992"/>
              <a:ext cx="1150938" cy="433388"/>
            </a:xfrm>
            <a:prstGeom prst="rect">
              <a:avLst/>
            </a:prstGeom>
            <a:solidFill>
              <a:srgbClr val="DFFF66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ROM</a:t>
              </a: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1366838" y="3282367"/>
              <a:ext cx="1150937" cy="433388"/>
            </a:xfrm>
            <a:prstGeom prst="rect">
              <a:avLst/>
            </a:prstGeom>
            <a:solidFill>
              <a:srgbClr val="7889FB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Console</a:t>
              </a: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1366838" y="3693530"/>
              <a:ext cx="1150937" cy="433387"/>
            </a:xfrm>
            <a:prstGeom prst="rect">
              <a:avLst/>
            </a:prstGeom>
            <a:solidFill>
              <a:srgbClr val="7889FB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Interface</a:t>
              </a:r>
            </a:p>
          </p:txBody>
        </p:sp>
      </p:grpSp>
      <p:pic>
        <p:nvPicPr>
          <p:cNvPr id="18" name="Picture 3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383" y="627615"/>
            <a:ext cx="953978" cy="86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558770" y="1551993"/>
            <a:ext cx="1152525" cy="3441700"/>
            <a:chOff x="6013450" y="1551992"/>
            <a:chExt cx="1152525" cy="3441700"/>
          </a:xfrm>
        </p:grpSpPr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6013450" y="1985380"/>
              <a:ext cx="1150938" cy="433387"/>
            </a:xfrm>
            <a:prstGeom prst="rect">
              <a:avLst/>
            </a:prstGeom>
            <a:solidFill>
              <a:srgbClr val="7889FB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DRAM</a:t>
              </a:r>
            </a:p>
          </p:txBody>
        </p:sp>
        <p:sp>
          <p:nvSpPr>
            <p:cNvPr id="21" name="Rectangle 7"/>
            <p:cNvSpPr>
              <a:spLocks noChangeArrowheads="1"/>
            </p:cNvSpPr>
            <p:nvPr/>
          </p:nvSpPr>
          <p:spPr bwMode="auto">
            <a:xfrm>
              <a:off x="6015038" y="2418767"/>
              <a:ext cx="1150937" cy="433388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NVRAM</a:t>
              </a:r>
            </a:p>
          </p:txBody>
        </p:sp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6015038" y="2848980"/>
              <a:ext cx="1150937" cy="433387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Harddisk</a:t>
              </a:r>
            </a:p>
          </p:txBody>
        </p:sp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6013450" y="1551992"/>
              <a:ext cx="1150938" cy="433388"/>
            </a:xfrm>
            <a:prstGeom prst="rect">
              <a:avLst/>
            </a:prstGeom>
            <a:solidFill>
              <a:srgbClr val="DFFF66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ROM</a:t>
              </a:r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6015038" y="3282367"/>
              <a:ext cx="1150937" cy="433388"/>
            </a:xfrm>
            <a:prstGeom prst="rect">
              <a:avLst/>
            </a:prstGeom>
            <a:solidFill>
              <a:srgbClr val="7889FB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Console</a:t>
              </a:r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6015038" y="3693530"/>
              <a:ext cx="1150937" cy="433387"/>
            </a:xfrm>
            <a:prstGeom prst="rect">
              <a:avLst/>
            </a:prstGeom>
            <a:solidFill>
              <a:srgbClr val="7889FB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Interface</a:t>
              </a: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6013450" y="4126917"/>
              <a:ext cx="1150938" cy="433388"/>
            </a:xfrm>
            <a:prstGeom prst="rect">
              <a:avLst/>
            </a:prstGeom>
            <a:solidFill>
              <a:srgbClr val="DFFF66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Monitor</a:t>
              </a:r>
            </a:p>
          </p:txBody>
        </p:sp>
        <p:sp>
          <p:nvSpPr>
            <p:cNvPr id="27" name="Rectangle 9"/>
            <p:cNvSpPr>
              <a:spLocks noChangeArrowheads="1"/>
            </p:cNvSpPr>
            <p:nvPr/>
          </p:nvSpPr>
          <p:spPr bwMode="auto">
            <a:xfrm>
              <a:off x="6013450" y="4560305"/>
              <a:ext cx="1150938" cy="433387"/>
            </a:xfrm>
            <a:prstGeom prst="rect">
              <a:avLst/>
            </a:prstGeom>
            <a:solidFill>
              <a:srgbClr val="DFFF66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>
                  <a:solidFill>
                    <a:sysClr val="windowText" lastClr="000000"/>
                  </a:solidFill>
                  <a:latin typeface="黑体" pitchFamily="49" charset="-122"/>
                  <a:ea typeface="黑体" pitchFamily="49" charset="-122"/>
                </a:rPr>
                <a:t>Keyboard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51641" y="1768687"/>
            <a:ext cx="1334199" cy="2148681"/>
            <a:chOff x="2490596" y="1768686"/>
            <a:chExt cx="3524442" cy="2148681"/>
          </a:xfrm>
        </p:grpSpPr>
        <p:cxnSp>
          <p:nvCxnSpPr>
            <p:cNvPr id="29" name="直接箭头连接符 2"/>
            <p:cNvCxnSpPr>
              <a:cxnSpLocks noChangeShapeType="1"/>
              <a:stCxn id="15" idx="3"/>
              <a:endCxn id="23" idx="1"/>
            </p:cNvCxnSpPr>
            <p:nvPr/>
          </p:nvCxnSpPr>
          <p:spPr bwMode="auto">
            <a:xfrm>
              <a:off x="2490596" y="1768686"/>
              <a:ext cx="3452933" cy="0"/>
            </a:xfrm>
            <a:prstGeom prst="straightConnector1">
              <a:avLst/>
            </a:prstGeom>
            <a:noFill/>
            <a:ln w="28575" algn="ctr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直接箭头连接符 21"/>
            <p:cNvCxnSpPr>
              <a:cxnSpLocks noChangeShapeType="1"/>
              <a:stCxn id="12" idx="3"/>
              <a:endCxn id="20" idx="1"/>
            </p:cNvCxnSpPr>
            <p:nvPr/>
          </p:nvCxnSpPr>
          <p:spPr bwMode="auto">
            <a:xfrm>
              <a:off x="2490596" y="2202074"/>
              <a:ext cx="3452933" cy="0"/>
            </a:xfrm>
            <a:prstGeom prst="straightConnector1">
              <a:avLst/>
            </a:prstGeom>
            <a:noFill/>
            <a:ln w="28575" algn="ctr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直接箭头连接符 25"/>
            <p:cNvCxnSpPr>
              <a:cxnSpLocks noChangeShapeType="1"/>
              <a:stCxn id="13" idx="3"/>
              <a:endCxn id="21" idx="1"/>
            </p:cNvCxnSpPr>
            <p:nvPr/>
          </p:nvCxnSpPr>
          <p:spPr bwMode="auto">
            <a:xfrm>
              <a:off x="2494788" y="2635461"/>
              <a:ext cx="3452936" cy="0"/>
            </a:xfrm>
            <a:prstGeom prst="straightConnector1">
              <a:avLst/>
            </a:prstGeom>
            <a:noFill/>
            <a:ln w="28575" algn="ctr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直接箭头连接符 28"/>
            <p:cNvCxnSpPr>
              <a:cxnSpLocks noChangeShapeType="1"/>
            </p:cNvCxnSpPr>
            <p:nvPr/>
          </p:nvCxnSpPr>
          <p:spPr bwMode="auto">
            <a:xfrm>
              <a:off x="2516188" y="3050592"/>
              <a:ext cx="3497262" cy="0"/>
            </a:xfrm>
            <a:prstGeom prst="straightConnector1">
              <a:avLst/>
            </a:prstGeom>
            <a:noFill/>
            <a:ln w="28575" algn="ctr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箭头连接符 29"/>
            <p:cNvCxnSpPr>
              <a:cxnSpLocks noChangeShapeType="1"/>
            </p:cNvCxnSpPr>
            <p:nvPr/>
          </p:nvCxnSpPr>
          <p:spPr bwMode="auto">
            <a:xfrm>
              <a:off x="2516188" y="3483980"/>
              <a:ext cx="3497262" cy="0"/>
            </a:xfrm>
            <a:prstGeom prst="straightConnector1">
              <a:avLst/>
            </a:prstGeom>
            <a:noFill/>
            <a:ln w="28575" algn="ctr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直接箭头连接符 30"/>
            <p:cNvCxnSpPr>
              <a:cxnSpLocks noChangeShapeType="1"/>
            </p:cNvCxnSpPr>
            <p:nvPr/>
          </p:nvCxnSpPr>
          <p:spPr bwMode="auto">
            <a:xfrm>
              <a:off x="2517775" y="3917367"/>
              <a:ext cx="3497263" cy="0"/>
            </a:xfrm>
            <a:prstGeom prst="straightConnector1">
              <a:avLst/>
            </a:prstGeom>
            <a:noFill/>
            <a:ln w="28575" algn="ctr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5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35" y="915635"/>
            <a:ext cx="1257300" cy="55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椭圆 35"/>
          <p:cNvSpPr/>
          <p:nvPr/>
        </p:nvSpPr>
        <p:spPr bwMode="auto">
          <a:xfrm>
            <a:off x="7546243" y="4126918"/>
            <a:ext cx="1235262" cy="893003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27" tIns="45714" rIns="91427" bIns="45714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左大括号 36"/>
          <p:cNvSpPr/>
          <p:nvPr/>
        </p:nvSpPr>
        <p:spPr bwMode="auto">
          <a:xfrm rot="5400000">
            <a:off x="2450876" y="2538772"/>
            <a:ext cx="360025" cy="2874153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8" name="内容占位符 2"/>
          <p:cNvSpPr txBox="1">
            <a:spLocks/>
          </p:cNvSpPr>
          <p:nvPr/>
        </p:nvSpPr>
        <p:spPr>
          <a:xfrm>
            <a:off x="251700" y="4236223"/>
            <a:ext cx="1566042" cy="720050"/>
          </a:xfrm>
          <a:prstGeom prst="rect">
            <a:avLst/>
          </a:prstGeom>
        </p:spPr>
        <p:txBody>
          <a:bodyPr lIns="68561" tIns="34280" rIns="68561" bIns="34280">
            <a:noAutofit/>
          </a:bodyPr>
          <a:lstStyle>
            <a:lvl1pPr marL="342851" indent="-342851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845" indent="-28571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2838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599973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10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24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37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851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5650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lvl="2" indent="0" algn="ctr" defTabSz="269875">
              <a:spcBef>
                <a:spcPts val="0"/>
              </a:spcBef>
              <a:buNone/>
            </a:pPr>
            <a:r>
              <a:rPr lang="zh-CN" altLang="zh-CN" sz="1800" dirty="0">
                <a:latin typeface="Arial" pitchFamily="34" charset="0"/>
              </a:rPr>
              <a:t>用户</a:t>
            </a:r>
            <a:r>
              <a:rPr lang="zh-CN" altLang="zh-CN" sz="1800" dirty="0" smtClean="0">
                <a:latin typeface="Arial" pitchFamily="34" charset="0"/>
              </a:rPr>
              <a:t>模式</a:t>
            </a:r>
            <a:endParaRPr lang="en-US" altLang="zh-CN" sz="1800" dirty="0" smtClean="0">
              <a:latin typeface="Arial" pitchFamily="34" charset="0"/>
            </a:endParaRPr>
          </a:p>
          <a:p>
            <a:pPr marL="0" lvl="2" indent="0" algn="ctr" defTabSz="269875">
              <a:spcBef>
                <a:spcPts val="0"/>
              </a:spcBef>
              <a:buNone/>
            </a:pPr>
            <a:r>
              <a:rPr lang="zh-CN" altLang="zh-CN" sz="1800" dirty="0" smtClean="0">
                <a:latin typeface="Arial" pitchFamily="34" charset="0"/>
              </a:rPr>
              <a:t>（</a:t>
            </a:r>
            <a:r>
              <a:rPr lang="en-US" altLang="zh-CN" sz="1100" dirty="0">
                <a:latin typeface="Arial" pitchFamily="34" charset="0"/>
              </a:rPr>
              <a:t>User mode</a:t>
            </a:r>
            <a:r>
              <a:rPr lang="zh-CN" altLang="zh-CN" sz="1800" dirty="0">
                <a:latin typeface="Arial" pitchFamily="34" charset="0"/>
              </a:rPr>
              <a:t>）</a:t>
            </a:r>
            <a:endParaRPr lang="en-US" altLang="zh-CN" sz="1800" dirty="0">
              <a:latin typeface="Arial" pitchFamily="34" charset="0"/>
            </a:endParaRPr>
          </a:p>
          <a:p>
            <a:pPr marL="0" lvl="2" indent="0" algn="ctr" defTabSz="269875">
              <a:spcBef>
                <a:spcPts val="0"/>
              </a:spcBef>
              <a:buNone/>
            </a:pPr>
            <a:endParaRPr lang="en-US" altLang="zh-CN" sz="1800" dirty="0">
              <a:latin typeface="Arial" pitchFamily="34" charset="0"/>
            </a:endParaRPr>
          </a:p>
        </p:txBody>
      </p:sp>
      <p:sp>
        <p:nvSpPr>
          <p:cNvPr id="39" name="内容占位符 2"/>
          <p:cNvSpPr txBox="1">
            <a:spLocks/>
          </p:cNvSpPr>
          <p:nvPr/>
        </p:nvSpPr>
        <p:spPr>
          <a:xfrm>
            <a:off x="1835810" y="4236223"/>
            <a:ext cx="1566042" cy="720050"/>
          </a:xfrm>
          <a:prstGeom prst="rect">
            <a:avLst/>
          </a:prstGeom>
        </p:spPr>
        <p:txBody>
          <a:bodyPr lIns="68561" tIns="34280" rIns="68561" bIns="34280">
            <a:noAutofit/>
          </a:bodyPr>
          <a:lstStyle>
            <a:defPPr>
              <a:defRPr lang="zh-CN"/>
            </a:defPPr>
            <a:lvl1pPr marL="342851" indent="-342851">
              <a:spcBef>
                <a:spcPct val="20000"/>
              </a:spcBef>
              <a:buChar char="•"/>
              <a:defRPr sz="2000" b="1">
                <a:latin typeface="微软雅黑" pitchFamily="34" charset="-122"/>
                <a:ea typeface="微软雅黑" pitchFamily="34" charset="-122"/>
              </a:defRPr>
            </a:lvl1pPr>
            <a:lvl2pPr marL="742845" indent="-285710">
              <a:spcBef>
                <a:spcPct val="20000"/>
              </a:spcBef>
              <a:buChar char="–"/>
              <a:defRPr sz="1800" b="1">
                <a:latin typeface="微软雅黑" pitchFamily="34" charset="-122"/>
                <a:ea typeface="微软雅黑" pitchFamily="34" charset="-122"/>
              </a:defRPr>
            </a:lvl2pPr>
            <a:lvl3pPr marL="0" lvl="2" indent="0" algn="ctr" defTabSz="269875">
              <a:spcBef>
                <a:spcPts val="0"/>
              </a:spcBef>
              <a:buNone/>
              <a:defRPr sz="1800" b="1">
                <a:ea typeface="微软雅黑" pitchFamily="34" charset="-122"/>
              </a:defRPr>
            </a:lvl3pPr>
            <a:lvl4pPr marL="1599973" indent="-228568">
              <a:spcBef>
                <a:spcPct val="20000"/>
              </a:spcBef>
              <a:buChar char="–"/>
              <a:defRPr sz="1400" b="1">
                <a:latin typeface="微软雅黑" pitchFamily="34" charset="-122"/>
                <a:ea typeface="微软雅黑" pitchFamily="34" charset="-122"/>
              </a:defRPr>
            </a:lvl4pPr>
            <a:lvl5pPr marL="2057109" indent="-228568">
              <a:spcBef>
                <a:spcPct val="20000"/>
              </a:spcBef>
              <a:buChar char="»"/>
              <a:defRPr sz="1400" b="1">
                <a:latin typeface="微软雅黑" pitchFamily="34" charset="-122"/>
                <a:ea typeface="微软雅黑" pitchFamily="34" charset="-122"/>
              </a:defRPr>
            </a:lvl5pPr>
            <a:lvl6pPr marL="2514244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6pPr>
            <a:lvl7pPr marL="2971379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7pPr>
            <a:lvl8pPr marL="3428514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8pPr>
            <a:lvl9pPr marL="3885650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9pPr>
          </a:lstStyle>
          <a:p>
            <a:pPr lvl="2"/>
            <a:r>
              <a:rPr lang="zh-CN" altLang="zh-CN" dirty="0"/>
              <a:t>特权模式（</a:t>
            </a:r>
            <a:r>
              <a:rPr lang="en-US" altLang="zh-CN" sz="1200" dirty="0"/>
              <a:t>Privileged mode</a:t>
            </a:r>
            <a:r>
              <a:rPr lang="zh-CN" altLang="zh-CN" dirty="0"/>
              <a:t>）</a:t>
            </a:r>
            <a:endParaRPr lang="en-US" altLang="zh-CN" dirty="0"/>
          </a:p>
        </p:txBody>
      </p:sp>
      <p:sp>
        <p:nvSpPr>
          <p:cNvPr id="40" name="内容占位符 2"/>
          <p:cNvSpPr txBox="1">
            <a:spLocks/>
          </p:cNvSpPr>
          <p:nvPr/>
        </p:nvSpPr>
        <p:spPr>
          <a:xfrm>
            <a:off x="3309125" y="4236223"/>
            <a:ext cx="1910920" cy="720050"/>
          </a:xfrm>
          <a:prstGeom prst="rect">
            <a:avLst/>
          </a:prstGeom>
        </p:spPr>
        <p:txBody>
          <a:bodyPr lIns="68561" tIns="34280" rIns="68561" bIns="34280">
            <a:noAutofit/>
          </a:bodyPr>
          <a:lstStyle>
            <a:defPPr>
              <a:defRPr lang="zh-CN"/>
            </a:defPPr>
            <a:lvl1pPr marL="342851" indent="-342851">
              <a:spcBef>
                <a:spcPct val="20000"/>
              </a:spcBef>
              <a:buChar char="•"/>
              <a:defRPr sz="2000" b="1">
                <a:latin typeface="微软雅黑" pitchFamily="34" charset="-122"/>
                <a:ea typeface="微软雅黑" pitchFamily="34" charset="-122"/>
              </a:defRPr>
            </a:lvl1pPr>
            <a:lvl2pPr marL="742845" indent="-285710">
              <a:spcBef>
                <a:spcPct val="20000"/>
              </a:spcBef>
              <a:buChar char="–"/>
              <a:defRPr sz="1800" b="1">
                <a:latin typeface="微软雅黑" pitchFamily="34" charset="-122"/>
                <a:ea typeface="微软雅黑" pitchFamily="34" charset="-122"/>
              </a:defRPr>
            </a:lvl2pPr>
            <a:lvl3pPr marL="0" lvl="2" indent="0" algn="ctr" defTabSz="269875">
              <a:spcBef>
                <a:spcPts val="0"/>
              </a:spcBef>
              <a:buNone/>
              <a:defRPr sz="1800" b="1">
                <a:ea typeface="微软雅黑" pitchFamily="34" charset="-122"/>
              </a:defRPr>
            </a:lvl3pPr>
            <a:lvl4pPr marL="1599973" indent="-228568">
              <a:spcBef>
                <a:spcPct val="20000"/>
              </a:spcBef>
              <a:buChar char="–"/>
              <a:defRPr sz="1400" b="1">
                <a:latin typeface="微软雅黑" pitchFamily="34" charset="-122"/>
                <a:ea typeface="微软雅黑" pitchFamily="34" charset="-122"/>
              </a:defRPr>
            </a:lvl4pPr>
            <a:lvl5pPr marL="2057109" indent="-228568">
              <a:spcBef>
                <a:spcPct val="20000"/>
              </a:spcBef>
              <a:buChar char="»"/>
              <a:defRPr sz="1400" b="1">
                <a:latin typeface="微软雅黑" pitchFamily="34" charset="-122"/>
                <a:ea typeface="微软雅黑" pitchFamily="34" charset="-122"/>
              </a:defRPr>
            </a:lvl5pPr>
            <a:lvl6pPr marL="2514244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6pPr>
            <a:lvl7pPr marL="2971379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7pPr>
            <a:lvl8pPr marL="3428514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8pPr>
            <a:lvl9pPr marL="3885650" indent="-228568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</a:defRPr>
            </a:lvl9pPr>
          </a:lstStyle>
          <a:p>
            <a:pPr lvl="2"/>
            <a:r>
              <a:rPr lang="zh-CN" altLang="zh-CN" dirty="0"/>
              <a:t>全局</a:t>
            </a:r>
            <a:r>
              <a:rPr lang="zh-CN" altLang="zh-CN" dirty="0" smtClean="0"/>
              <a:t>模式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（</a:t>
            </a:r>
            <a:r>
              <a:rPr lang="en-US" altLang="zh-CN" sz="1200" dirty="0"/>
              <a:t>Global mode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cxnSp>
        <p:nvCxnSpPr>
          <p:cNvPr id="41" name="直接箭头连接符 2"/>
          <p:cNvCxnSpPr>
            <a:cxnSpLocks noChangeShapeType="1"/>
          </p:cNvCxnSpPr>
          <p:nvPr/>
        </p:nvCxnSpPr>
        <p:spPr bwMode="auto">
          <a:xfrm>
            <a:off x="3203905" y="1131650"/>
            <a:ext cx="1728120" cy="0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内容占位符 2"/>
          <p:cNvSpPr txBox="1">
            <a:spLocks/>
          </p:cNvSpPr>
          <p:nvPr/>
        </p:nvSpPr>
        <p:spPr>
          <a:xfrm>
            <a:off x="1942984" y="3219795"/>
            <a:ext cx="1386029" cy="720050"/>
          </a:xfrm>
          <a:prstGeom prst="rect">
            <a:avLst/>
          </a:prstGeom>
        </p:spPr>
        <p:txBody>
          <a:bodyPr lIns="68561" tIns="34280" rIns="68561" bIns="34280">
            <a:normAutofit/>
          </a:bodyPr>
          <a:lstStyle>
            <a:lvl1pPr marL="342851" indent="-342851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845" indent="-28571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2838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599973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10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24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379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8514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5650" indent="-228568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zh-CN" altLang="en-US" dirty="0" smtClean="0"/>
              <a:t>操作模式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4" grpId="0" animBg="1"/>
      <p:bldP spid="8" grpId="0"/>
      <p:bldP spid="9" grpId="0"/>
      <p:bldP spid="10" grpId="0"/>
      <p:bldP spid="36" grpId="0" animBg="1"/>
      <p:bldP spid="37" grpId="0" animBg="1"/>
      <p:bldP spid="38" grpId="0"/>
      <p:bldP spid="39" grpId="0"/>
      <p:bldP spid="40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Rectangle 3"/>
          <p:cNvSpPr>
            <a:spLocks noGrp="1" noChangeArrowheads="1"/>
          </p:cNvSpPr>
          <p:nvPr>
            <p:ph idx="1"/>
          </p:nvPr>
        </p:nvSpPr>
        <p:spPr>
          <a:xfrm>
            <a:off x="395710" y="627615"/>
            <a:ext cx="7920550" cy="4320300"/>
          </a:xfrm>
        </p:spPr>
        <p:txBody>
          <a:bodyPr/>
          <a:lstStyle/>
          <a:p>
            <a:pPr lvl="1" eaLnBrk="1" hangingPunct="1">
              <a:lnSpc>
                <a:spcPts val="35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sz="2000" dirty="0"/>
              <a:t>用户模式是权限最低的命令行</a:t>
            </a:r>
            <a:r>
              <a:rPr lang="zh-CN" altLang="en-US" sz="2000" dirty="0" smtClean="0"/>
              <a:t>模式</a:t>
            </a:r>
            <a:endParaRPr lang="en-US" altLang="zh-CN" sz="2000" dirty="0"/>
          </a:p>
          <a:p>
            <a:pPr lvl="3">
              <a:lnSpc>
                <a:spcPts val="3500"/>
              </a:lnSpc>
              <a:spcBef>
                <a:spcPts val="0"/>
              </a:spcBef>
              <a:defRPr/>
            </a:pPr>
            <a:r>
              <a:rPr lang="zh-CN" altLang="en-US" sz="1800" dirty="0"/>
              <a:t>只能</a:t>
            </a:r>
            <a:r>
              <a:rPr lang="zh-CN" altLang="zh-CN" sz="1800" dirty="0" smtClean="0"/>
              <a:t>查看</a:t>
            </a:r>
            <a:r>
              <a:rPr lang="zh-CN" altLang="zh-CN" sz="1800" dirty="0"/>
              <a:t>一些网络设备的状态</a:t>
            </a:r>
            <a:endParaRPr lang="en-US" altLang="zh-CN" sz="1800" dirty="0"/>
          </a:p>
          <a:p>
            <a:pPr lvl="3">
              <a:lnSpc>
                <a:spcPts val="3500"/>
              </a:lnSpc>
              <a:spcBef>
                <a:spcPts val="0"/>
              </a:spcBef>
              <a:defRPr/>
            </a:pPr>
            <a:r>
              <a:rPr lang="zh-CN" altLang="en-US" sz="1800" dirty="0"/>
              <a:t>不能具体</a:t>
            </a:r>
            <a:r>
              <a:rPr lang="zh-CN" altLang="zh-CN" sz="1800" dirty="0" smtClean="0"/>
              <a:t>配置网络设备</a:t>
            </a:r>
            <a:endParaRPr lang="en-US" altLang="zh-CN" sz="1800" dirty="0"/>
          </a:p>
          <a:p>
            <a:pPr lvl="3">
              <a:lnSpc>
                <a:spcPts val="3500"/>
              </a:lnSpc>
              <a:spcBef>
                <a:spcPts val="0"/>
              </a:spcBef>
              <a:defRPr/>
            </a:pPr>
            <a:r>
              <a:rPr lang="zh-CN" altLang="zh-CN" sz="1800" dirty="0"/>
              <a:t>不能修改网络设备状态和控制信息</a:t>
            </a:r>
            <a:endParaRPr lang="en-US" altLang="zh-CN" sz="1800" dirty="0"/>
          </a:p>
          <a:p>
            <a:pPr lvl="1" eaLnBrk="1" hangingPunct="1">
              <a:lnSpc>
                <a:spcPts val="35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/>
              <a:t>缺省的交换机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路由器提示符为：</a:t>
            </a:r>
          </a:p>
          <a:p>
            <a:pPr marL="1371405" lvl="3" indent="0">
              <a:lnSpc>
                <a:spcPts val="3500"/>
              </a:lnSpc>
              <a:spcBef>
                <a:spcPts val="0"/>
              </a:spcBef>
              <a:buNone/>
              <a:defRPr/>
            </a:pPr>
            <a:r>
              <a:rPr lang="en-US" altLang="zh-CN" sz="1800" dirty="0" smtClean="0">
                <a:solidFill>
                  <a:srgbClr val="C00000"/>
                </a:solidFill>
              </a:rPr>
              <a:t>Route</a:t>
            </a:r>
            <a:r>
              <a:rPr lang="en-US" altLang="zh-CN" sz="1800" dirty="0">
                <a:solidFill>
                  <a:srgbClr val="C00000"/>
                </a:solidFill>
              </a:rPr>
              <a:t>&gt;</a:t>
            </a:r>
          </a:p>
          <a:p>
            <a:pPr marL="1371405" lvl="3" indent="0">
              <a:lnSpc>
                <a:spcPts val="35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Switch&gt;</a:t>
            </a:r>
          </a:p>
          <a:p>
            <a:pPr lvl="1" eaLnBrk="1" hangingPunct="1">
              <a:lnSpc>
                <a:spcPts val="35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sz="2000" dirty="0"/>
              <a:t>如果设置了交换机</a:t>
            </a:r>
            <a:r>
              <a:rPr lang="en-US" altLang="zh-CN" sz="2000" dirty="0"/>
              <a:t>/</a:t>
            </a:r>
            <a:r>
              <a:rPr lang="zh-CN" altLang="en-US" sz="2000" dirty="0"/>
              <a:t>路由器的名字，则提示符为</a:t>
            </a:r>
            <a:r>
              <a:rPr lang="zh-CN" altLang="en-US" sz="2000" dirty="0" smtClean="0"/>
              <a:t>：         </a:t>
            </a:r>
            <a:endParaRPr lang="en-US" altLang="zh-CN" sz="2000" dirty="0" smtClean="0"/>
          </a:p>
          <a:p>
            <a:pPr marL="457135" lvl="1" indent="0" eaLnBrk="1" hangingPunct="1">
              <a:lnSpc>
                <a:spcPts val="3500"/>
              </a:lnSpc>
              <a:spcBef>
                <a:spcPts val="0"/>
              </a:spcBef>
              <a:buNone/>
              <a:defRPr/>
            </a:pPr>
            <a:r>
              <a:rPr lang="en-US" altLang="zh-CN" sz="2000" dirty="0">
                <a:solidFill>
                  <a:srgbClr val="3333CC"/>
                </a:solidFill>
              </a:rPr>
              <a:t> </a:t>
            </a:r>
            <a:r>
              <a:rPr lang="en-US" altLang="zh-CN" sz="2000" dirty="0" smtClean="0">
                <a:solidFill>
                  <a:srgbClr val="3333CC"/>
                </a:solidFill>
              </a:rPr>
              <a:t>           </a:t>
            </a:r>
            <a:r>
              <a:rPr lang="zh-CN" altLang="en-US" dirty="0" smtClean="0">
                <a:solidFill>
                  <a:srgbClr val="C00000"/>
                </a:solidFill>
              </a:rPr>
              <a:t>交换机</a:t>
            </a:r>
            <a:r>
              <a:rPr lang="zh-CN" altLang="en-US" dirty="0">
                <a:solidFill>
                  <a:srgbClr val="C00000"/>
                </a:solidFill>
              </a:rPr>
              <a:t>的名字</a:t>
            </a:r>
            <a:r>
              <a:rPr lang="en-US" altLang="zh-CN" dirty="0" smtClean="0">
                <a:solidFill>
                  <a:srgbClr val="C00000"/>
                </a:solidFill>
              </a:rPr>
              <a:t>&gt;</a:t>
            </a:r>
          </a:p>
          <a:p>
            <a:pPr marL="457135" lvl="1" indent="0" eaLnBrk="1" hangingPunct="1">
              <a:lnSpc>
                <a:spcPts val="3500"/>
              </a:lnSpc>
              <a:spcBef>
                <a:spcPts val="0"/>
              </a:spcBef>
              <a:buNone/>
              <a:defRPr/>
            </a:pP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smtClean="0">
                <a:solidFill>
                  <a:srgbClr val="C00000"/>
                </a:solidFill>
              </a:rPr>
              <a:t>            </a:t>
            </a:r>
            <a:r>
              <a:rPr lang="zh-CN" altLang="en-US" dirty="0" smtClean="0">
                <a:solidFill>
                  <a:srgbClr val="C00000"/>
                </a:solidFill>
              </a:rPr>
              <a:t>路由器</a:t>
            </a:r>
            <a:r>
              <a:rPr lang="zh-CN" altLang="en-US" dirty="0">
                <a:solidFill>
                  <a:srgbClr val="C00000"/>
                </a:solidFill>
              </a:rPr>
              <a:t>的名字</a:t>
            </a:r>
            <a:r>
              <a:rPr lang="en-US" altLang="zh-CN" dirty="0">
                <a:solidFill>
                  <a:srgbClr val="C00000"/>
                </a:solidFill>
              </a:rPr>
              <a:t>&gt;</a:t>
            </a:r>
          </a:p>
          <a:p>
            <a:pPr lvl="2" eaLnBrk="1" hangingPunct="1">
              <a:lnSpc>
                <a:spcPts val="3500"/>
              </a:lnSpc>
              <a:spcBef>
                <a:spcPts val="0"/>
              </a:spcBef>
              <a:defRPr/>
            </a:pPr>
            <a:endParaRPr lang="en-US" altLang="zh-CN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71196" y="176920"/>
            <a:ext cx="4908875" cy="432030"/>
          </a:xfrm>
          <a:prstGeom prst="rect">
            <a:avLst/>
          </a:prstGeom>
        </p:spPr>
        <p:txBody>
          <a:bodyPr lIns="91427" tIns="45714" rIns="91427" bIns="45714"/>
          <a:lstStyle>
            <a:lvl1pPr marL="914400" indent="-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defRPr>
            </a:lvl1pPr>
            <a:lvl2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/>
              <a:t>用户</a:t>
            </a:r>
            <a:r>
              <a:rPr lang="zh-CN" altLang="en-US" dirty="0"/>
              <a:t>模式</a:t>
            </a:r>
          </a:p>
        </p:txBody>
      </p:sp>
    </p:spTree>
    <p:extLst>
      <p:ext uri="{BB962C8B-B14F-4D97-AF65-F5344CB8AC3E}">
        <p14:creationId xmlns:p14="http://schemas.microsoft.com/office/powerpoint/2010/main" val="118494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2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Rectangle 3"/>
          <p:cNvSpPr>
            <a:spLocks noGrp="1" noChangeArrowheads="1"/>
          </p:cNvSpPr>
          <p:nvPr>
            <p:ph idx="1"/>
          </p:nvPr>
        </p:nvSpPr>
        <p:spPr>
          <a:xfrm>
            <a:off x="611725" y="771625"/>
            <a:ext cx="8209445" cy="424829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dirty="0" smtClean="0"/>
              <a:t>由</a:t>
            </a:r>
            <a:r>
              <a:rPr lang="zh-CN" altLang="en-US" dirty="0"/>
              <a:t>一般用户</a:t>
            </a:r>
            <a:r>
              <a:rPr lang="zh-CN" altLang="en-US" dirty="0" smtClean="0"/>
              <a:t>模式切换到特权模式键入：</a:t>
            </a:r>
            <a:endParaRPr lang="zh-CN" altLang="en-US" dirty="0"/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Switch &gt;</a:t>
            </a:r>
            <a:r>
              <a:rPr lang="en-US" altLang="zh-CN" sz="1800" dirty="0" smtClean="0"/>
              <a:t>enable   </a:t>
            </a:r>
            <a:endParaRPr lang="en-US" altLang="zh-CN" sz="1800" dirty="0"/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dirty="0" smtClean="0"/>
              <a:t>缺省的</a:t>
            </a:r>
            <a:r>
              <a:rPr lang="zh-CN" altLang="en-US" dirty="0"/>
              <a:t>特权</a:t>
            </a:r>
            <a:r>
              <a:rPr lang="zh-CN" altLang="en-US" dirty="0" smtClean="0"/>
              <a:t>模式提示符</a:t>
            </a:r>
            <a:r>
              <a:rPr lang="zh-CN" altLang="en-US" dirty="0"/>
              <a:t>为：</a:t>
            </a:r>
          </a:p>
          <a:p>
            <a:pPr marL="914270" lvl="2" indent="0" eaLnBrk="1" hangingPunct="1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 smtClean="0">
                <a:solidFill>
                  <a:srgbClr val="C00000"/>
                </a:solidFill>
              </a:rPr>
              <a:t>Switch#</a:t>
            </a:r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Router#  </a:t>
            </a:r>
            <a:endParaRPr lang="en-US" altLang="zh-CN" dirty="0" smtClean="0"/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tabLst>
                <a:tab pos="3317875" algn="l"/>
              </a:tabLst>
              <a:defRPr/>
            </a:pPr>
            <a:r>
              <a:rPr lang="zh-CN" altLang="en-US" dirty="0" smtClean="0"/>
              <a:t>特权模式下，绝大多数命令用于</a:t>
            </a:r>
            <a:r>
              <a:rPr lang="zh-CN" altLang="en-US" dirty="0"/>
              <a:t>测试网络，检查系统</a:t>
            </a:r>
            <a:r>
              <a:rPr lang="zh-CN" altLang="en-US" dirty="0" smtClean="0"/>
              <a:t>等   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3317875" algn="l"/>
              </a:tabLst>
              <a:defRPr/>
            </a:pPr>
            <a:r>
              <a:rPr lang="en-US" altLang="zh-CN" sz="1800" dirty="0" smtClean="0">
                <a:solidFill>
                  <a:srgbClr val="C00000"/>
                </a:solidFill>
              </a:rPr>
              <a:t>             </a:t>
            </a:r>
            <a:r>
              <a:rPr lang="en-US" altLang="zh-CN" sz="1800" dirty="0" err="1" smtClean="0">
                <a:solidFill>
                  <a:srgbClr val="C00000"/>
                </a:solidFill>
              </a:rPr>
              <a:t>Switch#</a:t>
            </a:r>
            <a:r>
              <a:rPr lang="en-US" altLang="zh-CN" sz="1800" dirty="0" err="1" smtClean="0">
                <a:solidFill>
                  <a:sysClr val="windowText" lastClr="000000"/>
                </a:solidFill>
              </a:rPr>
              <a:t>show</a:t>
            </a:r>
            <a:r>
              <a:rPr lang="en-US" altLang="zh-CN" sz="180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zh-CN" sz="1800" dirty="0" err="1" smtClean="0">
                <a:solidFill>
                  <a:sysClr val="windowText" lastClr="000000"/>
                </a:solidFill>
              </a:rPr>
              <a:t>vlan</a:t>
            </a:r>
            <a:r>
              <a:rPr lang="en-US" altLang="zh-CN" sz="1800" dirty="0" smtClean="0">
                <a:solidFill>
                  <a:sysClr val="windowText" lastClr="000000"/>
                </a:solidFill>
              </a:rPr>
              <a:t>      </a:t>
            </a:r>
            <a:r>
              <a:rPr lang="zh-CN" altLang="en-US" sz="1800" dirty="0" smtClean="0">
                <a:solidFill>
                  <a:sysClr val="windowText" lastClr="000000"/>
                </a:solidFill>
              </a:rPr>
              <a:t>（显示所有</a:t>
            </a:r>
            <a:r>
              <a:rPr lang="en-US" altLang="zh-CN" sz="1800" dirty="0" smtClean="0">
                <a:solidFill>
                  <a:sysClr val="windowText" lastClr="000000"/>
                </a:solidFill>
              </a:rPr>
              <a:t>VLAN</a:t>
            </a:r>
            <a:r>
              <a:rPr lang="zh-CN" altLang="en-US" sz="1800" dirty="0" smtClean="0">
                <a:solidFill>
                  <a:sysClr val="windowText" lastClr="000000"/>
                </a:solidFill>
              </a:rPr>
              <a:t>）</a:t>
            </a:r>
            <a:endParaRPr lang="zh-CN" altLang="en-US" sz="1800" dirty="0">
              <a:solidFill>
                <a:sysClr val="windowText" lastClr="000000"/>
              </a:solidFill>
            </a:endParaRPr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tabLst>
                <a:tab pos="3317875" algn="l"/>
              </a:tabLst>
              <a:defRPr/>
            </a:pPr>
            <a:r>
              <a:rPr lang="en-US" altLang="zh-CN" sz="1800" dirty="0" err="1" smtClean="0">
                <a:solidFill>
                  <a:srgbClr val="C00000"/>
                </a:solidFill>
              </a:rPr>
              <a:t>Switch#</a:t>
            </a:r>
            <a:r>
              <a:rPr lang="en-US" altLang="zh-CN" sz="1800" dirty="0" err="1" smtClean="0">
                <a:solidFill>
                  <a:sysClr val="windowText" lastClr="000000"/>
                </a:solidFill>
              </a:rPr>
              <a:t>show</a:t>
            </a:r>
            <a:r>
              <a:rPr lang="en-US" altLang="zh-CN" sz="1800" dirty="0" smtClean="0">
                <a:solidFill>
                  <a:sysClr val="windowText" lastClr="000000"/>
                </a:solidFill>
              </a:rPr>
              <a:t> mac-address-table    </a:t>
            </a:r>
            <a:r>
              <a:rPr lang="zh-CN" altLang="en-US" sz="1800" dirty="0" smtClean="0">
                <a:solidFill>
                  <a:sysClr val="windowText" lastClr="000000"/>
                </a:solidFill>
              </a:rPr>
              <a:t>（显示</a:t>
            </a:r>
            <a:r>
              <a:rPr lang="en-US" altLang="zh-CN" sz="1800" dirty="0" smtClean="0">
                <a:solidFill>
                  <a:sysClr val="windowText" lastClr="000000"/>
                </a:solidFill>
              </a:rPr>
              <a:t>mac</a:t>
            </a:r>
            <a:r>
              <a:rPr lang="zh-CN" altLang="en-US" sz="1800" dirty="0" smtClean="0">
                <a:solidFill>
                  <a:sysClr val="windowText" lastClr="000000"/>
                </a:solidFill>
              </a:rPr>
              <a:t>地址列表）</a:t>
            </a:r>
            <a:endParaRPr lang="en-US" altLang="zh-CN" sz="1800" dirty="0"/>
          </a:p>
          <a:p>
            <a:pPr marL="114283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dirty="0" smtClean="0"/>
              <a:t>   不能</a:t>
            </a:r>
            <a:r>
              <a:rPr lang="zh-CN" altLang="en-US" dirty="0"/>
              <a:t>对端口及</a:t>
            </a:r>
            <a:r>
              <a:rPr lang="zh-CN" altLang="en-US" sz="1800" dirty="0"/>
              <a:t>网络协议</a:t>
            </a:r>
            <a:r>
              <a:rPr lang="zh-CN" altLang="en-US" dirty="0"/>
              <a:t>进行</a:t>
            </a:r>
            <a:r>
              <a:rPr lang="zh-CN" altLang="en-US" dirty="0" smtClean="0"/>
              <a:t>配置</a:t>
            </a:r>
            <a:endParaRPr lang="en-US" altLang="zh-CN" sz="18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71196" y="176920"/>
            <a:ext cx="4908875" cy="432030"/>
          </a:xfrm>
          <a:prstGeom prst="rect">
            <a:avLst/>
          </a:prstGeom>
        </p:spPr>
        <p:txBody>
          <a:bodyPr lIns="91427" tIns="45714" rIns="91427" bIns="45714"/>
          <a:lstStyle>
            <a:defPPr>
              <a:defRPr lang="zh-CN"/>
            </a:defPPr>
            <a:lvl1pPr marL="914400" indent="-914400" eaLnBrk="1" hangingPunct="1">
              <a:defRPr sz="2400" b="1"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914400" indent="-914400" algn="ctr">
              <a:defRPr sz="4400">
                <a:latin typeface="Calibri" pitchFamily="34" charset="0"/>
              </a:defRPr>
            </a:lvl2pPr>
            <a:lvl3pPr marL="914400" indent="-914400" algn="ctr">
              <a:defRPr sz="4400">
                <a:latin typeface="Calibri" pitchFamily="34" charset="0"/>
              </a:defRPr>
            </a:lvl3pPr>
            <a:lvl4pPr marL="914400" indent="-914400" algn="ctr">
              <a:defRPr sz="4400">
                <a:latin typeface="Calibri" pitchFamily="34" charset="0"/>
              </a:defRPr>
            </a:lvl4pPr>
            <a:lvl5pPr marL="914400" indent="-914400" algn="ctr">
              <a:defRPr sz="4400">
                <a:latin typeface="Calibri" pitchFamily="34" charset="0"/>
              </a:defRPr>
            </a:lvl5pPr>
            <a:lvl6pPr marL="1371600" indent="-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1828800" indent="-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2286000" indent="-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2743200" indent="-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zh-CN" altLang="en-US" dirty="0"/>
              <a:t>特权</a:t>
            </a:r>
            <a:r>
              <a:rPr lang="zh-CN" altLang="en-US" dirty="0" smtClean="0"/>
              <a:t>模式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624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2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2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2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全局模式</a:t>
            </a:r>
            <a:endParaRPr lang="zh-CN" altLang="en-US" dirty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827740" y="844154"/>
            <a:ext cx="7705410" cy="4031755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特权</a:t>
            </a:r>
            <a:r>
              <a:rPr lang="zh-CN" altLang="en-US" dirty="0" smtClean="0"/>
              <a:t>模式</a:t>
            </a:r>
            <a:r>
              <a:rPr lang="zh-CN" altLang="en-US" dirty="0"/>
              <a:t>下</a:t>
            </a:r>
            <a:r>
              <a:rPr lang="zh-CN" altLang="en-US" dirty="0" smtClean="0"/>
              <a:t>键入以下命令</a:t>
            </a:r>
            <a:r>
              <a:rPr lang="zh-CN" altLang="en-US" dirty="0"/>
              <a:t>进入全局设置模式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lvl="2" indent="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 smtClean="0"/>
              <a:t>            </a:t>
            </a:r>
            <a:r>
              <a:rPr lang="en-US" altLang="zh-CN" sz="1800" dirty="0" smtClean="0">
                <a:solidFill>
                  <a:srgbClr val="C00000"/>
                </a:solidFill>
              </a:rPr>
              <a:t>Switch# </a:t>
            </a:r>
            <a:r>
              <a:rPr lang="en-US" altLang="zh-CN" sz="1800" dirty="0" smtClean="0"/>
              <a:t>configure  terminal</a:t>
            </a:r>
            <a:endParaRPr lang="en-US" altLang="zh-CN" dirty="0" smtClean="0"/>
          </a:p>
          <a:p>
            <a:pPr marL="285750" lvl="2" indent="-285750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cs typeface="+mn-cs"/>
              </a:rPr>
              <a:t> 进入</a:t>
            </a:r>
            <a:r>
              <a:rPr lang="zh-CN" altLang="en-US" sz="2000" dirty="0">
                <a:cs typeface="+mn-cs"/>
              </a:rPr>
              <a:t>全局设置</a:t>
            </a:r>
            <a:r>
              <a:rPr lang="zh-CN" altLang="en-US" sz="2000" dirty="0" smtClean="0">
                <a:cs typeface="+mn-cs"/>
              </a:rPr>
              <a:t>模式，其</a:t>
            </a:r>
            <a:r>
              <a:rPr lang="zh-CN" altLang="en-US" sz="2000" dirty="0">
                <a:cs typeface="+mn-cs"/>
              </a:rPr>
              <a:t>缺省提示符为</a:t>
            </a:r>
            <a:r>
              <a:rPr lang="zh-CN" altLang="en-US" sz="2000" dirty="0" smtClean="0">
                <a:cs typeface="+mn-cs"/>
              </a:rPr>
              <a:t>：</a:t>
            </a:r>
            <a:endParaRPr lang="en-US" altLang="zh-CN" sz="2000" dirty="0" smtClean="0">
              <a:cs typeface="+mn-cs"/>
            </a:endParaRPr>
          </a:p>
          <a:p>
            <a:pPr marL="914271" lvl="4" indent="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 smtClean="0">
                <a:solidFill>
                  <a:srgbClr val="C00000"/>
                </a:solidFill>
                <a:cs typeface="+mn-cs"/>
              </a:rPr>
              <a:t>Switch </a:t>
            </a:r>
            <a:r>
              <a:rPr lang="en-US" altLang="zh-CN" sz="1800" dirty="0">
                <a:solidFill>
                  <a:srgbClr val="C00000"/>
                </a:solidFill>
                <a:cs typeface="+mn-cs"/>
              </a:rPr>
              <a:t>(</a:t>
            </a:r>
            <a:r>
              <a:rPr lang="en-US" altLang="zh-CN" sz="1800" dirty="0" err="1">
                <a:solidFill>
                  <a:srgbClr val="C00000"/>
                </a:solidFill>
                <a:cs typeface="+mn-cs"/>
              </a:rPr>
              <a:t>config</a:t>
            </a:r>
            <a:r>
              <a:rPr lang="en-US" altLang="zh-CN" sz="1800" dirty="0">
                <a:solidFill>
                  <a:srgbClr val="C00000"/>
                </a:solidFill>
                <a:cs typeface="+mn-cs"/>
              </a:rPr>
              <a:t>)#</a:t>
            </a:r>
          </a:p>
          <a:p>
            <a:pPr marL="285750" lvl="2" indent="-285750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/>
              <a:t>全局</a:t>
            </a:r>
            <a:r>
              <a:rPr lang="zh-CN" altLang="en-US" sz="2000" dirty="0"/>
              <a:t>设置模式可以设置一些全局性的</a:t>
            </a:r>
            <a:r>
              <a:rPr lang="zh-CN" altLang="en-US" sz="2000" dirty="0" smtClean="0"/>
              <a:t>参数</a:t>
            </a:r>
            <a:endParaRPr lang="en-US" altLang="zh-CN" sz="2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3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3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827740" y="555610"/>
            <a:ext cx="7560525" cy="4104285"/>
          </a:xfrm>
        </p:spPr>
        <p:txBody>
          <a:bodyPr/>
          <a:lstStyle/>
          <a:p>
            <a:pPr marL="0" indent="0" eaLnBrk="1" hangingPunct="1">
              <a:lnSpc>
                <a:spcPct val="200000"/>
              </a:lnSpc>
              <a:buNone/>
              <a:defRPr/>
            </a:pPr>
            <a:r>
              <a:rPr lang="zh-CN" altLang="en-US" dirty="0" smtClean="0"/>
              <a:t>几</a:t>
            </a:r>
            <a:r>
              <a:rPr lang="zh-CN" altLang="en-US" dirty="0"/>
              <a:t>个配置命令：</a:t>
            </a:r>
          </a:p>
          <a:p>
            <a:pPr marL="457135" lvl="1" indent="0" eaLnBrk="1" hangingPunct="1">
              <a:lnSpc>
                <a:spcPct val="200000"/>
              </a:lnSpc>
              <a:buNone/>
              <a:defRPr/>
            </a:pPr>
            <a:r>
              <a:rPr lang="en-US" altLang="zh-CN" sz="2000" dirty="0" smtClean="0"/>
              <a:t>1</a:t>
            </a:r>
            <a:r>
              <a:rPr lang="zh-CN" altLang="en-US" sz="2000" dirty="0" smtClean="0"/>
              <a:t>、配置路由器或者交换机的</a:t>
            </a:r>
            <a:r>
              <a:rPr lang="zh-CN" altLang="en-US" sz="2000" dirty="0"/>
              <a:t>名字</a:t>
            </a:r>
          </a:p>
          <a:p>
            <a:pPr lvl="2" eaLnBrk="1" hangingPunct="1">
              <a:lnSpc>
                <a:spcPct val="200000"/>
              </a:lnSpc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hostname  </a:t>
            </a:r>
            <a:r>
              <a:rPr lang="zh-CN" altLang="en-US" sz="1800" dirty="0" smtClean="0">
                <a:solidFill>
                  <a:srgbClr val="C00000"/>
                </a:solidFill>
              </a:rPr>
              <a:t>路由器（或者交换机）的名字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marL="914270" lvl="2" indent="0" eaLnBrk="1" hangingPunct="1">
              <a:lnSpc>
                <a:spcPct val="200000"/>
              </a:lnSpc>
              <a:buNone/>
              <a:defRPr/>
            </a:pPr>
            <a:r>
              <a:rPr lang="zh-CN" altLang="en-US" sz="1800" dirty="0" smtClean="0"/>
              <a:t>比如，把交换机的名字设置为</a:t>
            </a:r>
            <a:r>
              <a:rPr lang="en-US" altLang="zh-CN" sz="1800" dirty="0" err="1" smtClean="0"/>
              <a:t>SwitchA</a:t>
            </a:r>
            <a:r>
              <a:rPr lang="zh-CN" altLang="en-US" sz="1800" dirty="0" smtClean="0"/>
              <a:t>，命令：</a:t>
            </a:r>
            <a:endParaRPr lang="en-US" altLang="zh-CN" sz="1800" dirty="0" smtClean="0"/>
          </a:p>
          <a:p>
            <a:pPr marL="914270" lvl="2" indent="0">
              <a:lnSpc>
                <a:spcPct val="200000"/>
              </a:lnSpc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Switch (</a:t>
            </a:r>
            <a:r>
              <a:rPr lang="en-US" altLang="zh-CN" sz="1800" dirty="0" err="1">
                <a:solidFill>
                  <a:srgbClr val="C00000"/>
                </a:solidFill>
              </a:rPr>
              <a:t>config</a:t>
            </a:r>
            <a:r>
              <a:rPr lang="en-US" altLang="zh-CN" sz="1800" dirty="0" smtClean="0">
                <a:solidFill>
                  <a:srgbClr val="C00000"/>
                </a:solidFill>
              </a:rPr>
              <a:t>)#</a:t>
            </a:r>
            <a:r>
              <a:rPr lang="en-US" altLang="zh-CN" sz="1800" dirty="0">
                <a:solidFill>
                  <a:srgbClr val="C00000"/>
                </a:solidFill>
              </a:rPr>
              <a:t> </a:t>
            </a:r>
            <a:r>
              <a:rPr lang="en-US" altLang="zh-CN" sz="1800" dirty="0"/>
              <a:t>hostname 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SwitchA</a:t>
            </a:r>
            <a:endParaRPr lang="en-US" altLang="zh-CN" sz="1800" dirty="0" smtClean="0"/>
          </a:p>
          <a:p>
            <a:pPr marL="914270" lvl="2" indent="0">
              <a:lnSpc>
                <a:spcPct val="200000"/>
              </a:lnSpc>
              <a:buNone/>
              <a:defRPr/>
            </a:pPr>
            <a:r>
              <a:rPr lang="zh-CN" altLang="en-US" sz="1800" dirty="0" smtClean="0"/>
              <a:t>输入命令后，提示符变为：</a:t>
            </a:r>
            <a:endParaRPr lang="en-US" altLang="zh-CN" sz="1800" dirty="0" smtClean="0"/>
          </a:p>
          <a:p>
            <a:pPr marL="914270" lvl="2" indent="0">
              <a:lnSpc>
                <a:spcPct val="200000"/>
              </a:lnSpc>
              <a:buNone/>
              <a:defRPr/>
            </a:pPr>
            <a:r>
              <a:rPr lang="en-US" altLang="zh-CN" sz="1800" dirty="0" err="1" smtClean="0">
                <a:solidFill>
                  <a:srgbClr val="C00000"/>
                </a:solidFill>
              </a:rPr>
              <a:t>SwitchA</a:t>
            </a:r>
            <a:r>
              <a:rPr lang="en-US" altLang="zh-CN" sz="1800" dirty="0" smtClean="0">
                <a:solidFill>
                  <a:srgbClr val="C00000"/>
                </a:solidFill>
              </a:rPr>
              <a:t> </a:t>
            </a:r>
            <a:r>
              <a:rPr lang="en-US" altLang="zh-CN" sz="1800" dirty="0">
                <a:solidFill>
                  <a:srgbClr val="C00000"/>
                </a:solidFill>
              </a:rPr>
              <a:t>(</a:t>
            </a:r>
            <a:r>
              <a:rPr lang="en-US" altLang="zh-CN" sz="1800" dirty="0" err="1">
                <a:solidFill>
                  <a:srgbClr val="C00000"/>
                </a:solidFill>
              </a:rPr>
              <a:t>config</a:t>
            </a:r>
            <a:r>
              <a:rPr lang="en-US" altLang="zh-CN" sz="1800" dirty="0">
                <a:solidFill>
                  <a:srgbClr val="C00000"/>
                </a:solidFill>
              </a:rPr>
              <a:t>)#</a:t>
            </a:r>
            <a:endParaRPr lang="en-US" altLang="zh-CN" sz="1800" dirty="0"/>
          </a:p>
          <a:p>
            <a:pPr marL="914270" lvl="2" indent="0" eaLnBrk="1" hangingPunct="1">
              <a:lnSpc>
                <a:spcPct val="200000"/>
              </a:lnSpc>
              <a:buNone/>
              <a:defRPr/>
            </a:pPr>
            <a:endParaRPr lang="zh-CN" altLang="en-US" sz="1800" dirty="0">
              <a:solidFill>
                <a:srgbClr val="C00000"/>
              </a:solidFill>
            </a:endParaRPr>
          </a:p>
          <a:p>
            <a:pPr lvl="2" eaLnBrk="1" hangingPunct="1">
              <a:lnSpc>
                <a:spcPct val="200000"/>
              </a:lnSpc>
              <a:defRPr/>
            </a:pPr>
            <a:endParaRPr lang="zh-CN" altLang="en-US" sz="1800" dirty="0" smtClean="0"/>
          </a:p>
          <a:p>
            <a:pPr marL="457135" lvl="1" indent="0" eaLnBrk="1" hangingPunct="1">
              <a:lnSpc>
                <a:spcPct val="200000"/>
              </a:lnSpc>
              <a:buNone/>
              <a:defRPr/>
            </a:pPr>
            <a:endParaRPr lang="en-US" altLang="zh-CN" sz="2000" dirty="0" smtClean="0"/>
          </a:p>
          <a:p>
            <a:pPr lvl="1" eaLnBrk="1" hangingPunct="1">
              <a:lnSpc>
                <a:spcPct val="200000"/>
              </a:lnSpc>
              <a:defRPr/>
            </a:pPr>
            <a:endParaRPr lang="zh-CN" altLang="en-US" sz="2000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71196" y="176920"/>
            <a:ext cx="4908875" cy="43203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全局模式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76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3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3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全局模式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827740" y="699619"/>
            <a:ext cx="7848545" cy="4248295"/>
          </a:xfrm>
        </p:spPr>
        <p:txBody>
          <a:bodyPr/>
          <a:lstStyle/>
          <a:p>
            <a:pPr marL="92075" lvl="1" indent="0" eaLnBrk="1" hangingPunct="1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2000" dirty="0"/>
              <a:t>2</a:t>
            </a:r>
            <a:r>
              <a:rPr lang="zh-CN" altLang="en-US" sz="2000" dirty="0"/>
              <a:t>、设置进入超级权限时的口令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enable password  </a:t>
            </a:r>
            <a:r>
              <a:rPr lang="zh-CN" altLang="en-US" sz="1800" dirty="0">
                <a:solidFill>
                  <a:srgbClr val="C00000"/>
                </a:solidFill>
              </a:rPr>
              <a:t>口令字符串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/>
              <a:t>   口令没有加密，看到口令字符串</a:t>
            </a:r>
            <a:endParaRPr lang="zh-CN" altLang="en-US" sz="1800" dirty="0">
              <a:solidFill>
                <a:srgbClr val="C00000"/>
              </a:solidFill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enable secret  </a:t>
            </a:r>
            <a:r>
              <a:rPr lang="zh-CN" altLang="en-US" sz="1800" dirty="0">
                <a:solidFill>
                  <a:srgbClr val="C00000"/>
                </a:solidFill>
              </a:rPr>
              <a:t>口令字符串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/>
              <a:t>   口令经过加密，无法看到口令</a:t>
            </a:r>
            <a:r>
              <a:rPr lang="zh-CN" altLang="en-US" sz="1800" dirty="0" smtClean="0"/>
              <a:t>字符串</a:t>
            </a:r>
            <a:endParaRPr lang="en-US" altLang="zh-CN" sz="2000" dirty="0" smtClean="0"/>
          </a:p>
          <a:p>
            <a:pPr marL="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000" dirty="0" smtClean="0"/>
              <a:t>        比如，设置</a:t>
            </a:r>
            <a:r>
              <a:rPr lang="zh-CN" altLang="en-US" sz="2000" dirty="0"/>
              <a:t>进入</a:t>
            </a:r>
            <a:r>
              <a:rPr lang="zh-CN" altLang="en-US" sz="2000" dirty="0">
                <a:solidFill>
                  <a:srgbClr val="FF0000"/>
                </a:solidFill>
              </a:rPr>
              <a:t>特权模式</a:t>
            </a:r>
            <a:r>
              <a:rPr lang="zh-CN" altLang="en-US" sz="2000" dirty="0"/>
              <a:t>的</a:t>
            </a:r>
            <a:r>
              <a:rPr lang="zh-CN" altLang="en-US" sz="2000" dirty="0" smtClean="0"/>
              <a:t>口令为</a:t>
            </a:r>
            <a:r>
              <a:rPr lang="en-US" altLang="zh-CN" sz="2000" dirty="0" err="1"/>
              <a:t>abc</a:t>
            </a:r>
            <a:endParaRPr lang="en-US" altLang="zh-CN" sz="2000" dirty="0"/>
          </a:p>
          <a:p>
            <a:pPr marL="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           </a:t>
            </a:r>
            <a:r>
              <a:rPr lang="en-US" altLang="zh-CN" sz="1800" dirty="0" smtClean="0">
                <a:solidFill>
                  <a:srgbClr val="C00000"/>
                </a:solidFill>
              </a:rPr>
              <a:t>  Switch(</a:t>
            </a:r>
            <a:r>
              <a:rPr lang="en-US" altLang="zh-CN" sz="1800" dirty="0" err="1" smtClean="0">
                <a:solidFill>
                  <a:srgbClr val="C00000"/>
                </a:solidFill>
              </a:rPr>
              <a:t>config</a:t>
            </a:r>
            <a:r>
              <a:rPr lang="en-US" altLang="zh-CN" sz="1800" dirty="0">
                <a:solidFill>
                  <a:srgbClr val="C00000"/>
                </a:solidFill>
              </a:rPr>
              <a:t>)#</a:t>
            </a:r>
            <a:r>
              <a:rPr lang="en-US" altLang="zh-CN" sz="1800" dirty="0"/>
              <a:t>enable password </a:t>
            </a:r>
            <a:r>
              <a:rPr lang="en-US" altLang="zh-CN" sz="1800" dirty="0" err="1"/>
              <a:t>abc</a:t>
            </a:r>
            <a:endParaRPr lang="en-US" altLang="zh-CN" sz="1800" dirty="0"/>
          </a:p>
          <a:p>
            <a:pPr marL="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 smtClean="0"/>
              <a:t>         </a:t>
            </a:r>
            <a:r>
              <a:rPr lang="zh-CN" altLang="en-US" sz="2000" dirty="0"/>
              <a:t>设置口令后，从一般模式进入特权模式：</a:t>
            </a:r>
            <a:endParaRPr lang="en-US" altLang="zh-CN" sz="2000" dirty="0"/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 smtClean="0">
                <a:solidFill>
                  <a:srgbClr val="C00000"/>
                </a:solidFill>
              </a:rPr>
              <a:t>Switch&gt;</a:t>
            </a:r>
            <a:r>
              <a:rPr lang="en-US" altLang="zh-CN" sz="1800" dirty="0" smtClean="0"/>
              <a:t>enable</a:t>
            </a:r>
            <a:endParaRPr lang="en-US" altLang="zh-CN" sz="1800" dirty="0"/>
          </a:p>
          <a:p>
            <a:pPr marL="914270" lvl="2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Password</a:t>
            </a:r>
            <a:r>
              <a:rPr lang="zh-CN" altLang="en-US" sz="1800" dirty="0" smtClean="0">
                <a:solidFill>
                  <a:srgbClr val="C00000"/>
                </a:solidFill>
              </a:rPr>
              <a:t>：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8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4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全局模式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827740" y="844155"/>
            <a:ext cx="7560525" cy="4103760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en-US" altLang="zh-CN" dirty="0" smtClean="0"/>
              <a:t>3</a:t>
            </a:r>
            <a:r>
              <a:rPr lang="zh-CN" altLang="en-US" dirty="0" smtClean="0"/>
              <a:t>、进入网络设备功能</a:t>
            </a:r>
            <a:r>
              <a:rPr lang="zh-CN" altLang="en-US" dirty="0"/>
              <a:t>块的</a:t>
            </a:r>
            <a:r>
              <a:rPr lang="zh-CN" altLang="en-US" dirty="0" smtClean="0"/>
              <a:t>配置</a:t>
            </a:r>
            <a:endParaRPr lang="en-US" altLang="zh-CN" dirty="0" smtClean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zh-CN" altLang="en-US" dirty="0" smtClean="0"/>
              <a:t>     比如：进入路由器某个接口的配置状态，命令：</a:t>
            </a:r>
          </a:p>
          <a:p>
            <a:pPr marL="457135" lvl="1" indent="0" eaLnBrk="1" hangingPunct="1">
              <a:lnSpc>
                <a:spcPct val="150000"/>
              </a:lnSpc>
              <a:buNone/>
              <a:defRPr/>
            </a:pP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C00000"/>
                </a:solidFill>
              </a:rPr>
              <a:t>Router (</a:t>
            </a:r>
            <a:r>
              <a:rPr lang="en-US" altLang="zh-CN" dirty="0" err="1">
                <a:solidFill>
                  <a:srgbClr val="C00000"/>
                </a:solidFill>
              </a:rPr>
              <a:t>config</a:t>
            </a:r>
            <a:r>
              <a:rPr lang="en-US" altLang="zh-CN" dirty="0">
                <a:solidFill>
                  <a:srgbClr val="C00000"/>
                </a:solidFill>
              </a:rPr>
              <a:t>)#</a:t>
            </a:r>
            <a:r>
              <a:rPr lang="en-US" altLang="zh-CN" dirty="0" smtClean="0"/>
              <a:t> interface   </a:t>
            </a:r>
            <a:r>
              <a:rPr lang="zh-CN" altLang="en-US" dirty="0" smtClean="0"/>
              <a:t>接口号</a:t>
            </a:r>
            <a:endParaRPr lang="en-US" altLang="zh-CN" dirty="0" smtClean="0"/>
          </a:p>
          <a:p>
            <a:pPr marL="457135" lvl="1" indent="0" eaLnBrk="1" hangingPunct="1">
              <a:lnSpc>
                <a:spcPct val="150000"/>
              </a:lnSpc>
              <a:buNone/>
              <a:defRPr/>
            </a:pPr>
            <a:r>
              <a:rPr lang="zh-CN" altLang="en-US" sz="2000" dirty="0" smtClean="0"/>
              <a:t>假定进入接口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配置状态：</a:t>
            </a:r>
            <a:endParaRPr lang="en-US" altLang="zh-CN" sz="2000" dirty="0" smtClean="0"/>
          </a:p>
          <a:p>
            <a:pPr marL="174625" lvl="1" indent="0" eaLnBrk="1" hangingPunct="1">
              <a:lnSpc>
                <a:spcPct val="150000"/>
              </a:lnSpc>
              <a:buNone/>
              <a:defRPr/>
            </a:pPr>
            <a:r>
              <a:rPr lang="en-US" altLang="zh-CN" dirty="0" smtClean="0"/>
              <a:t>     </a:t>
            </a:r>
            <a:r>
              <a:rPr lang="en-US" altLang="zh-CN" dirty="0">
                <a:solidFill>
                  <a:srgbClr val="C00000"/>
                </a:solidFill>
              </a:rPr>
              <a:t>Router (</a:t>
            </a:r>
            <a:r>
              <a:rPr lang="en-US" altLang="zh-CN" dirty="0" err="1">
                <a:solidFill>
                  <a:srgbClr val="C00000"/>
                </a:solidFill>
              </a:rPr>
              <a:t>config</a:t>
            </a:r>
            <a:r>
              <a:rPr lang="en-US" altLang="zh-CN" dirty="0">
                <a:solidFill>
                  <a:srgbClr val="C00000"/>
                </a:solidFill>
              </a:rPr>
              <a:t>)#</a:t>
            </a:r>
            <a:r>
              <a:rPr lang="en-US" altLang="zh-CN" dirty="0"/>
              <a:t> interface </a:t>
            </a:r>
            <a:r>
              <a:rPr lang="en-US" altLang="zh-CN" dirty="0" smtClean="0"/>
              <a:t>fastEthernet0/2</a:t>
            </a:r>
          </a:p>
          <a:p>
            <a:pPr marL="174625" lvl="1" indent="0" eaLnBrk="1" hangingPunct="1">
              <a:lnSpc>
                <a:spcPct val="150000"/>
              </a:lnSpc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sz="2000" dirty="0" smtClean="0"/>
              <a:t>提示符变为：</a:t>
            </a:r>
            <a:endParaRPr lang="en-US" altLang="zh-CN" sz="2000" dirty="0" smtClean="0"/>
          </a:p>
          <a:p>
            <a:pPr marL="174625" lvl="1" indent="0" eaLnBrk="1" hangingPunct="1">
              <a:lnSpc>
                <a:spcPct val="150000"/>
              </a:lnSpc>
              <a:buNone/>
              <a:defRPr/>
            </a:pPr>
            <a:r>
              <a:rPr lang="en-US" altLang="zh-CN" dirty="0">
                <a:solidFill>
                  <a:srgbClr val="C00000"/>
                </a:solidFill>
              </a:rPr>
              <a:t>    </a:t>
            </a:r>
            <a:r>
              <a:rPr lang="en-US" altLang="zh-CN" dirty="0" smtClean="0">
                <a:solidFill>
                  <a:srgbClr val="C00000"/>
                </a:solidFill>
              </a:rPr>
              <a:t> Router(</a:t>
            </a:r>
            <a:r>
              <a:rPr lang="en-US" altLang="zh-CN" dirty="0" err="1" smtClean="0">
                <a:solidFill>
                  <a:srgbClr val="C00000"/>
                </a:solidFill>
              </a:rPr>
              <a:t>config</a:t>
            </a:r>
            <a:r>
              <a:rPr lang="en-US" altLang="zh-CN" dirty="0" smtClean="0">
                <a:solidFill>
                  <a:srgbClr val="C00000"/>
                </a:solidFill>
              </a:rPr>
              <a:t>-if)#</a:t>
            </a:r>
          </a:p>
          <a:p>
            <a:pPr marL="174625" lvl="1" indent="0" eaLnBrk="1" hangingPunct="1">
              <a:lnSpc>
                <a:spcPct val="150000"/>
              </a:lnSpc>
              <a:buNone/>
              <a:defRPr/>
            </a:pPr>
            <a:r>
              <a:rPr lang="en-US" altLang="zh-CN" dirty="0" smtClean="0">
                <a:solidFill>
                  <a:srgbClr val="C00000"/>
                </a:solidFill>
              </a:rPr>
              <a:t>    </a:t>
            </a:r>
            <a:r>
              <a:rPr lang="zh-CN" altLang="en-US" sz="2000" dirty="0">
                <a:cs typeface="+mn-cs"/>
              </a:rPr>
              <a:t>此时可以对路由器</a:t>
            </a:r>
            <a:r>
              <a:rPr lang="en-US" altLang="zh-CN" sz="2000" dirty="0">
                <a:cs typeface="+mn-cs"/>
              </a:rPr>
              <a:t>2</a:t>
            </a:r>
            <a:r>
              <a:rPr lang="zh-CN" altLang="en-US" sz="2000" dirty="0">
                <a:cs typeface="+mn-cs"/>
              </a:rPr>
              <a:t>号接口配置</a:t>
            </a:r>
            <a:r>
              <a:rPr lang="en-US" altLang="zh-CN" sz="2000" dirty="0">
                <a:cs typeface="+mn-cs"/>
              </a:rPr>
              <a:t>IP</a:t>
            </a:r>
            <a:r>
              <a:rPr lang="zh-CN" altLang="en-US" sz="2000" dirty="0">
                <a:cs typeface="+mn-cs"/>
              </a:rPr>
              <a:t>地址等信息</a:t>
            </a:r>
          </a:p>
        </p:txBody>
      </p:sp>
    </p:spTree>
    <p:extLst>
      <p:ext uri="{BB962C8B-B14F-4D97-AF65-F5344CB8AC3E}">
        <p14:creationId xmlns:p14="http://schemas.microsoft.com/office/powerpoint/2010/main" val="408666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F96A1B"/>
    </a:accent2>
    <a:accent3>
      <a:srgbClr val="FFFFFF"/>
    </a:accent3>
    <a:accent4>
      <a:srgbClr val="000000"/>
    </a:accent4>
    <a:accent5>
      <a:srgbClr val="BEBFC0"/>
    </a:accent5>
    <a:accent6>
      <a:srgbClr val="E25F17"/>
    </a:accent6>
    <a:hlink>
      <a:srgbClr val="5F5F5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A000120141114A07KPBG</Template>
  <TotalTime>3901</TotalTime>
  <Pages>0</Pages>
  <Words>2267</Words>
  <Characters>0</Characters>
  <Application>Microsoft Office PowerPoint</Application>
  <DocSecurity>0</DocSecurity>
  <PresentationFormat>全屏显示(16:9)</PresentationFormat>
  <Lines>0</Lines>
  <Paragraphs>204</Paragraphs>
  <Slides>13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1_Office 主题</vt:lpstr>
      <vt:lpstr>Cisco网络设备IOS 命令模式</vt:lpstr>
      <vt:lpstr>学习内容</vt:lpstr>
      <vt:lpstr>Cisco网络设备组成</vt:lpstr>
      <vt:lpstr>PowerPoint 演示文稿</vt:lpstr>
      <vt:lpstr>PowerPoint 演示文稿</vt:lpstr>
      <vt:lpstr>全局模式</vt:lpstr>
      <vt:lpstr>全局模式</vt:lpstr>
      <vt:lpstr>全局模式</vt:lpstr>
      <vt:lpstr>全局模式</vt:lpstr>
      <vt:lpstr>IOS辅助工具</vt:lpstr>
      <vt:lpstr>IOS辅助工具</vt:lpstr>
      <vt:lpstr>IOS辅助工具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XiTongTianDi</cp:lastModifiedBy>
  <cp:revision>651</cp:revision>
  <dcterms:created xsi:type="dcterms:W3CDTF">2015-03-10T12:22:02Z</dcterms:created>
  <dcterms:modified xsi:type="dcterms:W3CDTF">2018-10-16T08:32:47Z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2052-9.1.0.4985</vt:lpwstr>
  </property>
</Properties>
</file>